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256" r:id="rId2"/>
    <p:sldId id="363" r:id="rId3"/>
    <p:sldId id="373" r:id="rId4"/>
    <p:sldId id="374" r:id="rId5"/>
    <p:sldId id="365" r:id="rId6"/>
    <p:sldId id="364" r:id="rId7"/>
    <p:sldId id="375" r:id="rId8"/>
    <p:sldId id="376" r:id="rId9"/>
    <p:sldId id="377" r:id="rId10"/>
    <p:sldId id="379" r:id="rId11"/>
    <p:sldId id="380" r:id="rId12"/>
    <p:sldId id="381" r:id="rId13"/>
    <p:sldId id="382" r:id="rId14"/>
    <p:sldId id="383" r:id="rId15"/>
    <p:sldId id="384" r:id="rId16"/>
    <p:sldId id="385" r:id="rId17"/>
    <p:sldId id="386" r:id="rId18"/>
    <p:sldId id="388" r:id="rId19"/>
    <p:sldId id="313" r:id="rId20"/>
  </p:sldIdLst>
  <p:sldSz cx="9144000" cy="6858000" type="screen4x3"/>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478"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357" autoAdjust="0"/>
    <p:restoredTop sz="94714" autoAdjust="0"/>
  </p:normalViewPr>
  <p:slideViewPr>
    <p:cSldViewPr showGuides="1">
      <p:cViewPr varScale="1">
        <p:scale>
          <a:sx n="85" d="100"/>
          <a:sy n="85" d="100"/>
        </p:scale>
        <p:origin x="1566" y="258"/>
      </p:cViewPr>
      <p:guideLst>
        <p:guide orient="horz" pos="2478"/>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64E467F-950A-42B1-9556-328490D24A82}" type="datetimeFigureOut">
              <a:rPr lang="es-ES" smtClean="0"/>
              <a:pPr/>
              <a:t>28/02/2024</a:t>
            </a:fld>
            <a:endParaRPr lang="es-ES"/>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ES"/>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C4204F7-29FE-417B-B6AF-AD627D173508}" type="slidenum">
              <a:rPr lang="es-ES" smtClean="0"/>
              <a:pPr/>
              <a:t>‹Nº›</a:t>
            </a:fld>
            <a:endParaRPr lang="es-E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8C4204F7-29FE-417B-B6AF-AD627D173508}" type="slidenum">
              <a:rPr lang="es-ES" smtClean="0"/>
              <a:pPr/>
              <a:t>1</a:t>
            </a:fld>
            <a:endParaRPr lang="es-E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8C4204F7-29FE-417B-B6AF-AD627D173508}" type="slidenum">
              <a:rPr lang="es-ES" smtClean="0"/>
              <a:pPr/>
              <a:t>10</a:t>
            </a:fld>
            <a:endParaRPr lang="es-ES"/>
          </a:p>
        </p:txBody>
      </p:sp>
    </p:spTree>
    <p:extLst>
      <p:ext uri="{BB962C8B-B14F-4D97-AF65-F5344CB8AC3E}">
        <p14:creationId xmlns:p14="http://schemas.microsoft.com/office/powerpoint/2010/main" val="9582343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8C4204F7-29FE-417B-B6AF-AD627D173508}" type="slidenum">
              <a:rPr lang="es-ES" smtClean="0"/>
              <a:pPr/>
              <a:t>11</a:t>
            </a:fld>
            <a:endParaRPr lang="es-ES"/>
          </a:p>
        </p:txBody>
      </p:sp>
    </p:spTree>
    <p:extLst>
      <p:ext uri="{BB962C8B-B14F-4D97-AF65-F5344CB8AC3E}">
        <p14:creationId xmlns:p14="http://schemas.microsoft.com/office/powerpoint/2010/main" val="6534341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8C4204F7-29FE-417B-B6AF-AD627D173508}" type="slidenum">
              <a:rPr lang="es-ES" smtClean="0"/>
              <a:pPr/>
              <a:t>12</a:t>
            </a:fld>
            <a:endParaRPr lang="es-ES"/>
          </a:p>
        </p:txBody>
      </p:sp>
    </p:spTree>
    <p:extLst>
      <p:ext uri="{BB962C8B-B14F-4D97-AF65-F5344CB8AC3E}">
        <p14:creationId xmlns:p14="http://schemas.microsoft.com/office/powerpoint/2010/main" val="35645409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8C4204F7-29FE-417B-B6AF-AD627D173508}" type="slidenum">
              <a:rPr lang="es-ES" smtClean="0"/>
              <a:pPr/>
              <a:t>13</a:t>
            </a:fld>
            <a:endParaRPr lang="es-ES"/>
          </a:p>
        </p:txBody>
      </p:sp>
    </p:spTree>
    <p:extLst>
      <p:ext uri="{BB962C8B-B14F-4D97-AF65-F5344CB8AC3E}">
        <p14:creationId xmlns:p14="http://schemas.microsoft.com/office/powerpoint/2010/main" val="7100744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8C4204F7-29FE-417B-B6AF-AD627D173508}" type="slidenum">
              <a:rPr lang="es-ES" smtClean="0"/>
              <a:pPr/>
              <a:t>14</a:t>
            </a:fld>
            <a:endParaRPr lang="es-ES"/>
          </a:p>
        </p:txBody>
      </p:sp>
    </p:spTree>
    <p:extLst>
      <p:ext uri="{BB962C8B-B14F-4D97-AF65-F5344CB8AC3E}">
        <p14:creationId xmlns:p14="http://schemas.microsoft.com/office/powerpoint/2010/main" val="239810182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8C4204F7-29FE-417B-B6AF-AD627D173508}" type="slidenum">
              <a:rPr lang="es-ES" smtClean="0"/>
              <a:pPr/>
              <a:t>15</a:t>
            </a:fld>
            <a:endParaRPr lang="es-ES"/>
          </a:p>
        </p:txBody>
      </p:sp>
    </p:spTree>
    <p:extLst>
      <p:ext uri="{BB962C8B-B14F-4D97-AF65-F5344CB8AC3E}">
        <p14:creationId xmlns:p14="http://schemas.microsoft.com/office/powerpoint/2010/main" val="355799001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8C4204F7-29FE-417B-B6AF-AD627D173508}" type="slidenum">
              <a:rPr lang="es-ES" smtClean="0"/>
              <a:pPr/>
              <a:t>16</a:t>
            </a:fld>
            <a:endParaRPr lang="es-ES"/>
          </a:p>
        </p:txBody>
      </p:sp>
    </p:spTree>
    <p:extLst>
      <p:ext uri="{BB962C8B-B14F-4D97-AF65-F5344CB8AC3E}">
        <p14:creationId xmlns:p14="http://schemas.microsoft.com/office/powerpoint/2010/main" val="192612411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8C4204F7-29FE-417B-B6AF-AD627D173508}" type="slidenum">
              <a:rPr lang="es-ES" smtClean="0"/>
              <a:pPr/>
              <a:t>17</a:t>
            </a:fld>
            <a:endParaRPr lang="es-ES"/>
          </a:p>
        </p:txBody>
      </p:sp>
    </p:spTree>
    <p:extLst>
      <p:ext uri="{BB962C8B-B14F-4D97-AF65-F5344CB8AC3E}">
        <p14:creationId xmlns:p14="http://schemas.microsoft.com/office/powerpoint/2010/main" val="24261655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8C4204F7-29FE-417B-B6AF-AD627D173508}" type="slidenum">
              <a:rPr lang="es-ES" smtClean="0"/>
              <a:pPr/>
              <a:t>18</a:t>
            </a:fld>
            <a:endParaRPr lang="es-ES"/>
          </a:p>
        </p:txBody>
      </p:sp>
    </p:spTree>
    <p:extLst>
      <p:ext uri="{BB962C8B-B14F-4D97-AF65-F5344CB8AC3E}">
        <p14:creationId xmlns:p14="http://schemas.microsoft.com/office/powerpoint/2010/main" val="39913178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8C4204F7-29FE-417B-B6AF-AD627D173508}" type="slidenum">
              <a:rPr lang="es-ES" smtClean="0"/>
              <a:pPr/>
              <a:t>2</a:t>
            </a:fld>
            <a:endParaRPr lang="es-ES"/>
          </a:p>
        </p:txBody>
      </p:sp>
    </p:spTree>
    <p:extLst>
      <p:ext uri="{BB962C8B-B14F-4D97-AF65-F5344CB8AC3E}">
        <p14:creationId xmlns:p14="http://schemas.microsoft.com/office/powerpoint/2010/main" val="14609928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8C4204F7-29FE-417B-B6AF-AD627D173508}" type="slidenum">
              <a:rPr lang="es-ES" smtClean="0"/>
              <a:pPr/>
              <a:t>3</a:t>
            </a:fld>
            <a:endParaRPr lang="es-ES"/>
          </a:p>
        </p:txBody>
      </p:sp>
    </p:spTree>
    <p:extLst>
      <p:ext uri="{BB962C8B-B14F-4D97-AF65-F5344CB8AC3E}">
        <p14:creationId xmlns:p14="http://schemas.microsoft.com/office/powerpoint/2010/main" val="42400315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8C4204F7-29FE-417B-B6AF-AD627D173508}" type="slidenum">
              <a:rPr lang="es-ES" smtClean="0"/>
              <a:pPr/>
              <a:t>4</a:t>
            </a:fld>
            <a:endParaRPr lang="es-ES"/>
          </a:p>
        </p:txBody>
      </p:sp>
    </p:spTree>
    <p:extLst>
      <p:ext uri="{BB962C8B-B14F-4D97-AF65-F5344CB8AC3E}">
        <p14:creationId xmlns:p14="http://schemas.microsoft.com/office/powerpoint/2010/main" val="32349455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8C4204F7-29FE-417B-B6AF-AD627D173508}" type="slidenum">
              <a:rPr lang="es-ES" smtClean="0"/>
              <a:pPr/>
              <a:t>5</a:t>
            </a:fld>
            <a:endParaRPr lang="es-ES"/>
          </a:p>
        </p:txBody>
      </p:sp>
    </p:spTree>
    <p:extLst>
      <p:ext uri="{BB962C8B-B14F-4D97-AF65-F5344CB8AC3E}">
        <p14:creationId xmlns:p14="http://schemas.microsoft.com/office/powerpoint/2010/main" val="22785024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8C4204F7-29FE-417B-B6AF-AD627D173508}" type="slidenum">
              <a:rPr lang="es-ES" smtClean="0"/>
              <a:pPr/>
              <a:t>6</a:t>
            </a:fld>
            <a:endParaRPr lang="es-ES"/>
          </a:p>
        </p:txBody>
      </p:sp>
    </p:spTree>
    <p:extLst>
      <p:ext uri="{BB962C8B-B14F-4D97-AF65-F5344CB8AC3E}">
        <p14:creationId xmlns:p14="http://schemas.microsoft.com/office/powerpoint/2010/main" val="8281476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8C4204F7-29FE-417B-B6AF-AD627D173508}" type="slidenum">
              <a:rPr lang="es-ES" smtClean="0"/>
              <a:pPr/>
              <a:t>7</a:t>
            </a:fld>
            <a:endParaRPr lang="es-ES"/>
          </a:p>
        </p:txBody>
      </p:sp>
    </p:spTree>
    <p:extLst>
      <p:ext uri="{BB962C8B-B14F-4D97-AF65-F5344CB8AC3E}">
        <p14:creationId xmlns:p14="http://schemas.microsoft.com/office/powerpoint/2010/main" val="19763947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8C4204F7-29FE-417B-B6AF-AD627D173508}" type="slidenum">
              <a:rPr lang="es-ES" smtClean="0"/>
              <a:pPr/>
              <a:t>8</a:t>
            </a:fld>
            <a:endParaRPr lang="es-ES"/>
          </a:p>
        </p:txBody>
      </p:sp>
    </p:spTree>
    <p:extLst>
      <p:ext uri="{BB962C8B-B14F-4D97-AF65-F5344CB8AC3E}">
        <p14:creationId xmlns:p14="http://schemas.microsoft.com/office/powerpoint/2010/main" val="25889764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8C4204F7-29FE-417B-B6AF-AD627D173508}" type="slidenum">
              <a:rPr lang="es-ES" smtClean="0"/>
              <a:pPr/>
              <a:t>9</a:t>
            </a:fld>
            <a:endParaRPr lang="es-ES"/>
          </a:p>
        </p:txBody>
      </p:sp>
    </p:spTree>
    <p:extLst>
      <p:ext uri="{BB962C8B-B14F-4D97-AF65-F5344CB8AC3E}">
        <p14:creationId xmlns:p14="http://schemas.microsoft.com/office/powerpoint/2010/main" val="34016746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a:t>Haga clic para modificar el estilo de título del patrón</a:t>
            </a:r>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modificar el estilo de subtítulo del patrón</a:t>
            </a:r>
          </a:p>
        </p:txBody>
      </p:sp>
      <p:sp>
        <p:nvSpPr>
          <p:cNvPr id="4" name="3 Marcador de fecha"/>
          <p:cNvSpPr>
            <a:spLocks noGrp="1"/>
          </p:cNvSpPr>
          <p:nvPr>
            <p:ph type="dt" sz="half" idx="10"/>
          </p:nvPr>
        </p:nvSpPr>
        <p:spPr/>
        <p:txBody>
          <a:bodyPr/>
          <a:lstStyle/>
          <a:p>
            <a:fld id="{72BE1716-5B5F-42BC-A376-AA4EFCB34EDF}" type="datetimeFigureOut">
              <a:rPr lang="es-ES" smtClean="0"/>
              <a:pPr/>
              <a:t>28/02/2024</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F6FEFF47-A81A-457E-8123-AC8CD9175ABA}" type="slidenum">
              <a:rPr lang="es-ES" smtClean="0"/>
              <a:pPr/>
              <a:t>‹Nº›</a:t>
            </a:fld>
            <a:endParaRPr lang="es-E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p>
        </p:txBody>
      </p:sp>
      <p:sp>
        <p:nvSpPr>
          <p:cNvPr id="3" name="2 Marcador de texto vertical"/>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fecha"/>
          <p:cNvSpPr>
            <a:spLocks noGrp="1"/>
          </p:cNvSpPr>
          <p:nvPr>
            <p:ph type="dt" sz="half" idx="10"/>
          </p:nvPr>
        </p:nvSpPr>
        <p:spPr/>
        <p:txBody>
          <a:bodyPr/>
          <a:lstStyle/>
          <a:p>
            <a:fld id="{72BE1716-5B5F-42BC-A376-AA4EFCB34EDF}" type="datetimeFigureOut">
              <a:rPr lang="es-ES" smtClean="0"/>
              <a:pPr/>
              <a:t>28/02/2024</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F6FEFF47-A81A-457E-8123-AC8CD9175ABA}" type="slidenum">
              <a:rPr lang="es-ES" smtClean="0"/>
              <a:pPr/>
              <a:t>‹Nº›</a:t>
            </a:fld>
            <a:endParaRPr lang="es-E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a:t>Haga clic para modificar el estilo de título del patrón</a:t>
            </a:r>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fecha"/>
          <p:cNvSpPr>
            <a:spLocks noGrp="1"/>
          </p:cNvSpPr>
          <p:nvPr>
            <p:ph type="dt" sz="half" idx="10"/>
          </p:nvPr>
        </p:nvSpPr>
        <p:spPr/>
        <p:txBody>
          <a:bodyPr/>
          <a:lstStyle/>
          <a:p>
            <a:fld id="{72BE1716-5B5F-42BC-A376-AA4EFCB34EDF}" type="datetimeFigureOut">
              <a:rPr lang="es-ES" smtClean="0"/>
              <a:pPr/>
              <a:t>28/02/2024</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F6FEFF47-A81A-457E-8123-AC8CD9175ABA}" type="slidenum">
              <a:rPr lang="es-ES" smtClean="0"/>
              <a:pPr/>
              <a:t>‹Nº›</a:t>
            </a:fld>
            <a:endParaRPr lang="es-E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p>
        </p:txBody>
      </p:sp>
      <p:sp>
        <p:nvSpPr>
          <p:cNvPr id="3" name="2 Marcador de contenido"/>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fecha"/>
          <p:cNvSpPr>
            <a:spLocks noGrp="1"/>
          </p:cNvSpPr>
          <p:nvPr>
            <p:ph type="dt" sz="half" idx="10"/>
          </p:nvPr>
        </p:nvSpPr>
        <p:spPr/>
        <p:txBody>
          <a:bodyPr/>
          <a:lstStyle/>
          <a:p>
            <a:fld id="{72BE1716-5B5F-42BC-A376-AA4EFCB34EDF}" type="datetimeFigureOut">
              <a:rPr lang="es-ES" smtClean="0"/>
              <a:pPr/>
              <a:t>28/02/2024</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F6FEFF47-A81A-457E-8123-AC8CD9175ABA}" type="slidenum">
              <a:rPr lang="es-ES" smtClean="0"/>
              <a:pPr/>
              <a:t>‹Nº›</a:t>
            </a:fld>
            <a:endParaRPr lang="es-E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a:t>Haga clic para modificar el estilo de título del patrón</a:t>
            </a:r>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el estilo de texto del patrón</a:t>
            </a:r>
          </a:p>
        </p:txBody>
      </p:sp>
      <p:sp>
        <p:nvSpPr>
          <p:cNvPr id="4" name="3 Marcador de fecha"/>
          <p:cNvSpPr>
            <a:spLocks noGrp="1"/>
          </p:cNvSpPr>
          <p:nvPr>
            <p:ph type="dt" sz="half" idx="10"/>
          </p:nvPr>
        </p:nvSpPr>
        <p:spPr/>
        <p:txBody>
          <a:bodyPr/>
          <a:lstStyle/>
          <a:p>
            <a:fld id="{72BE1716-5B5F-42BC-A376-AA4EFCB34EDF}" type="datetimeFigureOut">
              <a:rPr lang="es-ES" smtClean="0"/>
              <a:pPr/>
              <a:t>28/02/2024</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F6FEFF47-A81A-457E-8123-AC8CD9175ABA}" type="slidenum">
              <a:rPr lang="es-ES" smtClean="0"/>
              <a:pPr/>
              <a:t>‹Nº›</a:t>
            </a:fld>
            <a:endParaRPr lang="es-E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4 Marcador de fecha"/>
          <p:cNvSpPr>
            <a:spLocks noGrp="1"/>
          </p:cNvSpPr>
          <p:nvPr>
            <p:ph type="dt" sz="half" idx="10"/>
          </p:nvPr>
        </p:nvSpPr>
        <p:spPr/>
        <p:txBody>
          <a:bodyPr/>
          <a:lstStyle/>
          <a:p>
            <a:fld id="{72BE1716-5B5F-42BC-A376-AA4EFCB34EDF}" type="datetimeFigureOut">
              <a:rPr lang="es-ES" smtClean="0"/>
              <a:pPr/>
              <a:t>28/02/2024</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F6FEFF47-A81A-457E-8123-AC8CD9175ABA}" type="slidenum">
              <a:rPr lang="es-ES" smtClean="0"/>
              <a:pPr/>
              <a:t>‹Nº›</a:t>
            </a:fld>
            <a:endParaRPr lang="es-E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a:t>Haga clic para modificar el estilo de título del patrón</a:t>
            </a:r>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7" name="6 Marcador de fecha"/>
          <p:cNvSpPr>
            <a:spLocks noGrp="1"/>
          </p:cNvSpPr>
          <p:nvPr>
            <p:ph type="dt" sz="half" idx="10"/>
          </p:nvPr>
        </p:nvSpPr>
        <p:spPr/>
        <p:txBody>
          <a:bodyPr/>
          <a:lstStyle/>
          <a:p>
            <a:fld id="{72BE1716-5B5F-42BC-A376-AA4EFCB34EDF}" type="datetimeFigureOut">
              <a:rPr lang="es-ES" smtClean="0"/>
              <a:pPr/>
              <a:t>28/02/2024</a:t>
            </a:fld>
            <a:endParaRPr lang="es-ES"/>
          </a:p>
        </p:txBody>
      </p:sp>
      <p:sp>
        <p:nvSpPr>
          <p:cNvPr id="8" name="7 Marcador de pie de página"/>
          <p:cNvSpPr>
            <a:spLocks noGrp="1"/>
          </p:cNvSpPr>
          <p:nvPr>
            <p:ph type="ftr" sz="quarter" idx="11"/>
          </p:nvPr>
        </p:nvSpPr>
        <p:spPr/>
        <p:txBody>
          <a:bodyPr/>
          <a:lstStyle/>
          <a:p>
            <a:endParaRPr lang="es-ES"/>
          </a:p>
        </p:txBody>
      </p:sp>
      <p:sp>
        <p:nvSpPr>
          <p:cNvPr id="9" name="8 Marcador de número de diapositiva"/>
          <p:cNvSpPr>
            <a:spLocks noGrp="1"/>
          </p:cNvSpPr>
          <p:nvPr>
            <p:ph type="sldNum" sz="quarter" idx="12"/>
          </p:nvPr>
        </p:nvSpPr>
        <p:spPr/>
        <p:txBody>
          <a:bodyPr/>
          <a:lstStyle/>
          <a:p>
            <a:fld id="{F6FEFF47-A81A-457E-8123-AC8CD9175ABA}" type="slidenum">
              <a:rPr lang="es-ES" smtClean="0"/>
              <a:pPr/>
              <a:t>‹Nº›</a:t>
            </a:fld>
            <a:endParaRPr lang="es-E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p>
        </p:txBody>
      </p:sp>
      <p:sp>
        <p:nvSpPr>
          <p:cNvPr id="3" name="2 Marcador de fecha"/>
          <p:cNvSpPr>
            <a:spLocks noGrp="1"/>
          </p:cNvSpPr>
          <p:nvPr>
            <p:ph type="dt" sz="half" idx="10"/>
          </p:nvPr>
        </p:nvSpPr>
        <p:spPr/>
        <p:txBody>
          <a:bodyPr/>
          <a:lstStyle/>
          <a:p>
            <a:fld id="{72BE1716-5B5F-42BC-A376-AA4EFCB34EDF}" type="datetimeFigureOut">
              <a:rPr lang="es-ES" smtClean="0"/>
              <a:pPr/>
              <a:t>28/02/2024</a:t>
            </a:fld>
            <a:endParaRPr lang="es-ES"/>
          </a:p>
        </p:txBody>
      </p:sp>
      <p:sp>
        <p:nvSpPr>
          <p:cNvPr id="4" name="3 Marcador de pie de página"/>
          <p:cNvSpPr>
            <a:spLocks noGrp="1"/>
          </p:cNvSpPr>
          <p:nvPr>
            <p:ph type="ftr" sz="quarter" idx="11"/>
          </p:nvPr>
        </p:nvSpPr>
        <p:spPr/>
        <p:txBody>
          <a:bodyPr/>
          <a:lstStyle/>
          <a:p>
            <a:endParaRPr lang="es-ES"/>
          </a:p>
        </p:txBody>
      </p:sp>
      <p:sp>
        <p:nvSpPr>
          <p:cNvPr id="5" name="4 Marcador de número de diapositiva"/>
          <p:cNvSpPr>
            <a:spLocks noGrp="1"/>
          </p:cNvSpPr>
          <p:nvPr>
            <p:ph type="sldNum" sz="quarter" idx="12"/>
          </p:nvPr>
        </p:nvSpPr>
        <p:spPr/>
        <p:txBody>
          <a:bodyPr/>
          <a:lstStyle/>
          <a:p>
            <a:fld id="{F6FEFF47-A81A-457E-8123-AC8CD9175ABA}" type="slidenum">
              <a:rPr lang="es-ES" smtClean="0"/>
              <a:pPr/>
              <a:t>‹Nº›</a:t>
            </a:fld>
            <a:endParaRPr lang="es-E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72BE1716-5B5F-42BC-A376-AA4EFCB34EDF}" type="datetimeFigureOut">
              <a:rPr lang="es-ES" smtClean="0"/>
              <a:pPr/>
              <a:t>28/02/2024</a:t>
            </a:fld>
            <a:endParaRPr lang="es-ES"/>
          </a:p>
        </p:txBody>
      </p:sp>
      <p:sp>
        <p:nvSpPr>
          <p:cNvPr id="3" name="2 Marcador de pie de página"/>
          <p:cNvSpPr>
            <a:spLocks noGrp="1"/>
          </p:cNvSpPr>
          <p:nvPr>
            <p:ph type="ftr" sz="quarter" idx="11"/>
          </p:nvPr>
        </p:nvSpPr>
        <p:spPr/>
        <p:txBody>
          <a:bodyPr/>
          <a:lstStyle/>
          <a:p>
            <a:endParaRPr lang="es-ES"/>
          </a:p>
        </p:txBody>
      </p:sp>
      <p:sp>
        <p:nvSpPr>
          <p:cNvPr id="4" name="3 Marcador de número de diapositiva"/>
          <p:cNvSpPr>
            <a:spLocks noGrp="1"/>
          </p:cNvSpPr>
          <p:nvPr>
            <p:ph type="sldNum" sz="quarter" idx="12"/>
          </p:nvPr>
        </p:nvSpPr>
        <p:spPr/>
        <p:txBody>
          <a:bodyPr/>
          <a:lstStyle/>
          <a:p>
            <a:fld id="{F6FEFF47-A81A-457E-8123-AC8CD9175ABA}" type="slidenum">
              <a:rPr lang="es-ES" smtClean="0"/>
              <a:pPr/>
              <a:t>‹Nº›</a:t>
            </a:fld>
            <a:endParaRPr lang="es-E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a:t>Haga clic para modificar el estilo de título del patrón</a:t>
            </a:r>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4 Marcador de fecha"/>
          <p:cNvSpPr>
            <a:spLocks noGrp="1"/>
          </p:cNvSpPr>
          <p:nvPr>
            <p:ph type="dt" sz="half" idx="10"/>
          </p:nvPr>
        </p:nvSpPr>
        <p:spPr/>
        <p:txBody>
          <a:bodyPr/>
          <a:lstStyle/>
          <a:p>
            <a:fld id="{72BE1716-5B5F-42BC-A376-AA4EFCB34EDF}" type="datetimeFigureOut">
              <a:rPr lang="es-ES" smtClean="0"/>
              <a:pPr/>
              <a:t>28/02/2024</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F6FEFF47-A81A-457E-8123-AC8CD9175ABA}" type="slidenum">
              <a:rPr lang="es-ES" smtClean="0"/>
              <a:pPr/>
              <a:t>‹Nº›</a:t>
            </a:fld>
            <a:endParaRPr lang="es-E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a:t>Haga clic para modificar el estilo de título del patrón</a:t>
            </a:r>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4 Marcador de fecha"/>
          <p:cNvSpPr>
            <a:spLocks noGrp="1"/>
          </p:cNvSpPr>
          <p:nvPr>
            <p:ph type="dt" sz="half" idx="10"/>
          </p:nvPr>
        </p:nvSpPr>
        <p:spPr/>
        <p:txBody>
          <a:bodyPr/>
          <a:lstStyle/>
          <a:p>
            <a:fld id="{72BE1716-5B5F-42BC-A376-AA4EFCB34EDF}" type="datetimeFigureOut">
              <a:rPr lang="es-ES" smtClean="0"/>
              <a:pPr/>
              <a:t>28/02/2024</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F6FEFF47-A81A-457E-8123-AC8CD9175ABA}" type="slidenum">
              <a:rPr lang="es-ES" smtClean="0"/>
              <a:pPr/>
              <a:t>‹Nº›</a:t>
            </a:fld>
            <a:endParaRPr lang="es-E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a:t>Haga clic para modificar el estilo de título del patrón</a:t>
            </a:r>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2BE1716-5B5F-42BC-A376-AA4EFCB34EDF}" type="datetimeFigureOut">
              <a:rPr lang="es-ES" smtClean="0"/>
              <a:pPr/>
              <a:t>28/02/2024</a:t>
            </a:fld>
            <a:endParaRPr lang="es-ES"/>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6FEFF47-A81A-457E-8123-AC8CD9175ABA}" type="slidenum">
              <a:rPr lang="es-ES" smtClean="0"/>
              <a:pPr/>
              <a:t>‹Nº›</a:t>
            </a:fld>
            <a:endParaRPr lang="es-E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15.emf"/><Relationship Id="rId4" Type="http://schemas.openxmlformats.org/officeDocument/2006/relationships/image" Target="../media/image14.emf"/></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17.emf"/><Relationship Id="rId4" Type="http://schemas.openxmlformats.org/officeDocument/2006/relationships/image" Target="../media/image16.emf"/></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19.emf"/><Relationship Id="rId4" Type="http://schemas.openxmlformats.org/officeDocument/2006/relationships/image" Target="../media/image18.emf"/></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24.emf"/><Relationship Id="rId4" Type="http://schemas.openxmlformats.org/officeDocument/2006/relationships/image" Target="../media/image23.emf"/></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26.png"/><Relationship Id="rId4" Type="http://schemas.openxmlformats.org/officeDocument/2006/relationships/image" Target="../media/image25.emf"/></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28.png"/><Relationship Id="rId4" Type="http://schemas.openxmlformats.org/officeDocument/2006/relationships/image" Target="../media/image27.png"/></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30.png"/><Relationship Id="rId4" Type="http://schemas.openxmlformats.org/officeDocument/2006/relationships/image" Target="../media/image29.png"/></Relationships>
</file>

<file path=ppt/slides/_rels/slide1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mailto:daniel@cpp-publicidad.com" TargetMode="External"/><Relationship Id="rId1" Type="http://schemas.openxmlformats.org/officeDocument/2006/relationships/slideLayout" Target="../slideLayouts/slideLayout2.xml"/><Relationship Id="rId5" Type="http://schemas.openxmlformats.org/officeDocument/2006/relationships/hyperlink" Target="mailto:carmen@cpp-publicidad.com" TargetMode="External"/><Relationship Id="rId4" Type="http://schemas.openxmlformats.org/officeDocument/2006/relationships/hyperlink" Target="mailto:olga@cpp-publicidad.com"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a:extLst>
              <a:ext uri="{FF2B5EF4-FFF2-40B4-BE49-F238E27FC236}">
                <a16:creationId xmlns:a16="http://schemas.microsoft.com/office/drawing/2014/main" id="{B5CD0A4F-00F6-4ACF-861B-B40E90FB6130}"/>
              </a:ext>
            </a:extLst>
          </p:cNvPr>
          <p:cNvPicPr>
            <a:picLocks noChangeAspect="1"/>
          </p:cNvPicPr>
          <p:nvPr/>
        </p:nvPicPr>
        <p:blipFill>
          <a:blip r:embed="rId3"/>
          <a:stretch>
            <a:fillRect/>
          </a:stretch>
        </p:blipFill>
        <p:spPr>
          <a:xfrm>
            <a:off x="-1866" y="0"/>
            <a:ext cx="9144000" cy="6098241"/>
          </a:xfrm>
          <a:prstGeom prst="rect">
            <a:avLst/>
          </a:prstGeom>
        </p:spPr>
      </p:pic>
      <p:sp>
        <p:nvSpPr>
          <p:cNvPr id="4" name="AutoShape 2" descr="Navidad en Italia: fechas y nombres de las fiestas navideñas - El Itañol">
            <a:extLst>
              <a:ext uri="{FF2B5EF4-FFF2-40B4-BE49-F238E27FC236}">
                <a16:creationId xmlns:a16="http://schemas.microsoft.com/office/drawing/2014/main" id="{4AAA597B-563E-EA44-BB57-8CBFE6D711EF}"/>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7" name="AutoShape 6" descr="Navidad en Italia: fechas y nombres de las fiestas navideñas - El Itañol">
            <a:extLst>
              <a:ext uri="{FF2B5EF4-FFF2-40B4-BE49-F238E27FC236}">
                <a16:creationId xmlns:a16="http://schemas.microsoft.com/office/drawing/2014/main" id="{FE0AD737-F569-22A5-1540-9C2281F843F3}"/>
              </a:ext>
            </a:extLst>
          </p:cNvPr>
          <p:cNvSpPr>
            <a:spLocks noChangeAspect="1" noChangeArrowheads="1"/>
          </p:cNvSpPr>
          <p:nvPr/>
        </p:nvSpPr>
        <p:spPr bwMode="auto">
          <a:xfrm>
            <a:off x="2267744" y="3429000"/>
            <a:ext cx="2609056" cy="2609056"/>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pic>
        <p:nvPicPr>
          <p:cNvPr id="3" name="Picture 8">
            <a:extLst>
              <a:ext uri="{FF2B5EF4-FFF2-40B4-BE49-F238E27FC236}">
                <a16:creationId xmlns:a16="http://schemas.microsoft.com/office/drawing/2014/main" id="{9F38D291-DB3C-DB82-A6BE-B6DB82F6404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504" y="5335638"/>
            <a:ext cx="3857133" cy="1349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CuadroTexto 1">
            <a:extLst>
              <a:ext uri="{FF2B5EF4-FFF2-40B4-BE49-F238E27FC236}">
                <a16:creationId xmlns:a16="http://schemas.microsoft.com/office/drawing/2014/main" id="{57B3ACED-7845-4D6B-8011-CA8E07DE114C}"/>
              </a:ext>
            </a:extLst>
          </p:cNvPr>
          <p:cNvSpPr txBox="1"/>
          <p:nvPr/>
        </p:nvSpPr>
        <p:spPr>
          <a:xfrm>
            <a:off x="3779912" y="5642669"/>
            <a:ext cx="2609056" cy="1508105"/>
          </a:xfrm>
          <a:prstGeom prst="rect">
            <a:avLst/>
          </a:prstGeom>
          <a:noFill/>
        </p:spPr>
        <p:txBody>
          <a:bodyPr wrap="square" rtlCol="0">
            <a:spAutoFit/>
          </a:bodyPr>
          <a:lstStyle/>
          <a:p>
            <a:pPr algn="r"/>
            <a:endParaRPr lang="es-ES" b="1" dirty="0">
              <a:latin typeface="Aptos SemiBold" panose="020F0502020204030204" pitchFamily="34" charset="0"/>
            </a:endParaRPr>
          </a:p>
          <a:p>
            <a:pPr algn="r"/>
            <a:endParaRPr lang="es-ES" b="1" dirty="0">
              <a:latin typeface="Aptos SemiBold" panose="020F0502020204030204" pitchFamily="34" charset="0"/>
            </a:endParaRPr>
          </a:p>
          <a:p>
            <a:pPr algn="ctr"/>
            <a:r>
              <a:rPr lang="es-ES" sz="2000" b="1" dirty="0">
                <a:solidFill>
                  <a:schemeClr val="accent3">
                    <a:lumMod val="50000"/>
                  </a:schemeClr>
                </a:solidFill>
                <a:latin typeface="Aptos SemiBold" panose="020F0502020204030204" pitchFamily="34" charset="0"/>
              </a:rPr>
              <a:t>KICK OFF JUNIO 2024</a:t>
            </a:r>
          </a:p>
          <a:p>
            <a:pPr algn="r"/>
            <a:endParaRPr lang="es-ES" b="1" dirty="0">
              <a:latin typeface="Aptos SemiBold" panose="020F0502020204030204" pitchFamily="34" charset="0"/>
            </a:endParaRPr>
          </a:p>
          <a:p>
            <a:pPr algn="ctr"/>
            <a:endParaRPr lang="es-ES" b="1" dirty="0">
              <a:latin typeface="Aptos SemiBold" panose="020F0502020204030204"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uadroTexto 9">
            <a:extLst>
              <a:ext uri="{FF2B5EF4-FFF2-40B4-BE49-F238E27FC236}">
                <a16:creationId xmlns:a16="http://schemas.microsoft.com/office/drawing/2014/main" id="{98688DBA-6F44-4797-A48D-C85CA61F5118}"/>
              </a:ext>
            </a:extLst>
          </p:cNvPr>
          <p:cNvSpPr txBox="1"/>
          <p:nvPr/>
        </p:nvSpPr>
        <p:spPr>
          <a:xfrm>
            <a:off x="275713" y="491788"/>
            <a:ext cx="8035408" cy="769441"/>
          </a:xfrm>
          <a:prstGeom prst="rect">
            <a:avLst/>
          </a:prstGeom>
          <a:noFill/>
        </p:spPr>
        <p:txBody>
          <a:bodyPr wrap="square">
            <a:spAutoFit/>
          </a:bodyPr>
          <a:lstStyle/>
          <a:p>
            <a:pPr>
              <a:buClr>
                <a:srgbClr val="00B0F0"/>
              </a:buClr>
              <a:tabLst>
                <a:tab pos="538163" algn="l"/>
              </a:tabLst>
            </a:pPr>
            <a:r>
              <a:rPr lang="es-ES" sz="4400" b="1" dirty="0">
                <a:solidFill>
                  <a:srgbClr val="FFC000"/>
                </a:solidFill>
                <a:effectLst>
                  <a:outerShdw blurRad="38100" dist="38100" dir="2700000" algn="tl">
                    <a:srgbClr val="000000">
                      <a:alpha val="43137"/>
                    </a:srgbClr>
                  </a:outerShdw>
                </a:effectLst>
                <a:latin typeface="Avenir Next LT Pro" panose="020B0504020202020204" pitchFamily="34" charset="0"/>
              </a:rPr>
              <a:t>Retamares</a:t>
            </a:r>
          </a:p>
        </p:txBody>
      </p:sp>
      <p:pic>
        <p:nvPicPr>
          <p:cNvPr id="6" name="Picture 3" descr="C:\Users\Daniel\Desktop\CPP Gestión\logo_CPP_web.png">
            <a:extLst>
              <a:ext uri="{FF2B5EF4-FFF2-40B4-BE49-F238E27FC236}">
                <a16:creationId xmlns:a16="http://schemas.microsoft.com/office/drawing/2014/main" id="{5B9A7866-342F-D764-C650-1C2BC010E446}"/>
              </a:ext>
            </a:extLst>
          </p:cNvPr>
          <p:cNvPicPr>
            <a:picLocks noChangeAspect="1" noChangeArrowheads="1"/>
          </p:cNvPicPr>
          <p:nvPr/>
        </p:nvPicPr>
        <p:blipFill>
          <a:blip r:embed="rId3" cstate="print"/>
          <a:srcRect/>
          <a:stretch>
            <a:fillRect/>
          </a:stretch>
        </p:blipFill>
        <p:spPr bwMode="auto">
          <a:xfrm>
            <a:off x="7092280" y="-367268"/>
            <a:ext cx="1776007" cy="1872208"/>
          </a:xfrm>
          <a:prstGeom prst="rect">
            <a:avLst/>
          </a:prstGeom>
          <a:noFill/>
        </p:spPr>
      </p:pic>
      <p:sp>
        <p:nvSpPr>
          <p:cNvPr id="3" name="CuadroTexto 2">
            <a:extLst>
              <a:ext uri="{FF2B5EF4-FFF2-40B4-BE49-F238E27FC236}">
                <a16:creationId xmlns:a16="http://schemas.microsoft.com/office/drawing/2014/main" id="{B9A643EC-0181-B8E1-349A-8DE6BA00DF2C}"/>
              </a:ext>
            </a:extLst>
          </p:cNvPr>
          <p:cNvSpPr txBox="1"/>
          <p:nvPr/>
        </p:nvSpPr>
        <p:spPr>
          <a:xfrm>
            <a:off x="269690" y="1395328"/>
            <a:ext cx="8850771" cy="1754326"/>
          </a:xfrm>
          <a:prstGeom prst="rect">
            <a:avLst/>
          </a:prstGeom>
          <a:noFill/>
        </p:spPr>
        <p:txBody>
          <a:bodyPr wrap="square">
            <a:spAutoFit/>
          </a:bodyPr>
          <a:lstStyle/>
          <a:p>
            <a:r>
              <a:rPr lang="es-ES" b="1" dirty="0"/>
              <a:t>Alojamiento Privado 28 Suites</a:t>
            </a:r>
          </a:p>
          <a:p>
            <a:r>
              <a:rPr lang="es-ES" dirty="0"/>
              <a:t>Master Suites 35-45 m</a:t>
            </a:r>
            <a:r>
              <a:rPr lang="es-ES" baseline="30000" dirty="0"/>
              <a:t>2</a:t>
            </a:r>
            <a:r>
              <a:rPr lang="es-ES" dirty="0"/>
              <a:t> PVP 198 € 	Oferta 158 € SA</a:t>
            </a:r>
          </a:p>
          <a:p>
            <a:r>
              <a:rPr lang="es-ES" dirty="0"/>
              <a:t>Grand Suites 80-100m</a:t>
            </a:r>
            <a:r>
              <a:rPr lang="es-ES" baseline="30000" dirty="0"/>
              <a:t>2</a:t>
            </a:r>
            <a:r>
              <a:rPr lang="es-ES" dirty="0"/>
              <a:t> PVP 375 € 	Oferta 198 € SA</a:t>
            </a:r>
          </a:p>
          <a:p>
            <a:r>
              <a:rPr lang="es-ES" dirty="0"/>
              <a:t>   </a:t>
            </a:r>
          </a:p>
          <a:p>
            <a:r>
              <a:rPr lang="es-ES" dirty="0"/>
              <a:t>*Ocupación Doble /Triple +28 € +56 €</a:t>
            </a:r>
          </a:p>
          <a:p>
            <a:r>
              <a:rPr lang="es-ES" dirty="0"/>
              <a:t>     Desayuno +12 €/</a:t>
            </a:r>
            <a:r>
              <a:rPr lang="es-ES" dirty="0" err="1"/>
              <a:t>pax</a:t>
            </a:r>
            <a:endParaRPr lang="es-ES" dirty="0"/>
          </a:p>
        </p:txBody>
      </p:sp>
      <p:sp>
        <p:nvSpPr>
          <p:cNvPr id="12" name="CuadroTexto 11">
            <a:extLst>
              <a:ext uri="{FF2B5EF4-FFF2-40B4-BE49-F238E27FC236}">
                <a16:creationId xmlns:a16="http://schemas.microsoft.com/office/drawing/2014/main" id="{8509C5BE-7BEB-80AE-C721-C1A992A03FF2}"/>
              </a:ext>
            </a:extLst>
          </p:cNvPr>
          <p:cNvSpPr txBox="1"/>
          <p:nvPr/>
        </p:nvSpPr>
        <p:spPr>
          <a:xfrm>
            <a:off x="7403884" y="6279282"/>
            <a:ext cx="1716577" cy="369332"/>
          </a:xfrm>
          <a:prstGeom prst="rect">
            <a:avLst/>
          </a:prstGeom>
          <a:noFill/>
        </p:spPr>
        <p:txBody>
          <a:bodyPr wrap="square" rtlCol="0">
            <a:spAutoFit/>
          </a:bodyPr>
          <a:lstStyle/>
          <a:p>
            <a:r>
              <a:rPr lang="es-ES" dirty="0"/>
              <a:t>IVA no incluido</a:t>
            </a:r>
          </a:p>
        </p:txBody>
      </p:sp>
      <p:pic>
        <p:nvPicPr>
          <p:cNvPr id="5" name="Imagen 4">
            <a:extLst>
              <a:ext uri="{FF2B5EF4-FFF2-40B4-BE49-F238E27FC236}">
                <a16:creationId xmlns:a16="http://schemas.microsoft.com/office/drawing/2014/main" id="{5BE7BEF4-C830-4B83-90C6-E004F2F34729}"/>
              </a:ext>
            </a:extLst>
          </p:cNvPr>
          <p:cNvPicPr>
            <a:picLocks noChangeAspect="1"/>
          </p:cNvPicPr>
          <p:nvPr/>
        </p:nvPicPr>
        <p:blipFill>
          <a:blip r:embed="rId4"/>
          <a:stretch>
            <a:fillRect/>
          </a:stretch>
        </p:blipFill>
        <p:spPr>
          <a:xfrm>
            <a:off x="4630198" y="2719793"/>
            <a:ext cx="3995936" cy="2206580"/>
          </a:xfrm>
          <a:prstGeom prst="rect">
            <a:avLst/>
          </a:prstGeom>
        </p:spPr>
      </p:pic>
      <p:pic>
        <p:nvPicPr>
          <p:cNvPr id="7" name="Imagen 6">
            <a:extLst>
              <a:ext uri="{FF2B5EF4-FFF2-40B4-BE49-F238E27FC236}">
                <a16:creationId xmlns:a16="http://schemas.microsoft.com/office/drawing/2014/main" id="{86DB672D-B2A4-412A-9918-41EFC4191800}"/>
              </a:ext>
            </a:extLst>
          </p:cNvPr>
          <p:cNvPicPr>
            <a:picLocks noChangeAspect="1"/>
          </p:cNvPicPr>
          <p:nvPr/>
        </p:nvPicPr>
        <p:blipFill>
          <a:blip r:embed="rId5"/>
          <a:stretch>
            <a:fillRect/>
          </a:stretch>
        </p:blipFill>
        <p:spPr>
          <a:xfrm>
            <a:off x="-1" y="3389073"/>
            <a:ext cx="4630199" cy="3176453"/>
          </a:xfrm>
          <a:prstGeom prst="rect">
            <a:avLst/>
          </a:prstGeom>
        </p:spPr>
      </p:pic>
      <p:sp>
        <p:nvSpPr>
          <p:cNvPr id="2" name="CuadroTexto 1">
            <a:extLst>
              <a:ext uri="{FF2B5EF4-FFF2-40B4-BE49-F238E27FC236}">
                <a16:creationId xmlns:a16="http://schemas.microsoft.com/office/drawing/2014/main" id="{163419C3-F5F5-468C-BB89-CC2C16047D0C}"/>
              </a:ext>
            </a:extLst>
          </p:cNvPr>
          <p:cNvSpPr txBox="1"/>
          <p:nvPr/>
        </p:nvSpPr>
        <p:spPr>
          <a:xfrm>
            <a:off x="532295" y="143087"/>
            <a:ext cx="6840760" cy="523220"/>
          </a:xfrm>
          <a:prstGeom prst="rect">
            <a:avLst/>
          </a:prstGeom>
          <a:noFill/>
        </p:spPr>
        <p:txBody>
          <a:bodyPr wrap="square" rtlCol="0">
            <a:spAutoFit/>
          </a:bodyPr>
          <a:lstStyle/>
          <a:p>
            <a:r>
              <a:rPr lang="es-ES" sz="1400" b="1" dirty="0">
                <a:solidFill>
                  <a:srgbClr val="FF0000"/>
                </a:solidFill>
              </a:rPr>
              <a:t>Nos deja las habitaciones en 150+56 para uso triple. Las triples son con camas normales y estupendas nada de supletorias pudiendo alojar un total de 60 personas</a:t>
            </a:r>
          </a:p>
        </p:txBody>
      </p:sp>
    </p:spTree>
    <p:extLst>
      <p:ext uri="{BB962C8B-B14F-4D97-AF65-F5344CB8AC3E}">
        <p14:creationId xmlns:p14="http://schemas.microsoft.com/office/powerpoint/2010/main" val="42230335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uadroTexto 9">
            <a:extLst>
              <a:ext uri="{FF2B5EF4-FFF2-40B4-BE49-F238E27FC236}">
                <a16:creationId xmlns:a16="http://schemas.microsoft.com/office/drawing/2014/main" id="{98688DBA-6F44-4797-A48D-C85CA61F5118}"/>
              </a:ext>
            </a:extLst>
          </p:cNvPr>
          <p:cNvSpPr txBox="1"/>
          <p:nvPr/>
        </p:nvSpPr>
        <p:spPr>
          <a:xfrm>
            <a:off x="275713" y="491788"/>
            <a:ext cx="8035408" cy="769441"/>
          </a:xfrm>
          <a:prstGeom prst="rect">
            <a:avLst/>
          </a:prstGeom>
          <a:noFill/>
        </p:spPr>
        <p:txBody>
          <a:bodyPr wrap="square">
            <a:spAutoFit/>
          </a:bodyPr>
          <a:lstStyle/>
          <a:p>
            <a:pPr>
              <a:buClr>
                <a:srgbClr val="00B0F0"/>
              </a:buClr>
              <a:tabLst>
                <a:tab pos="538163" algn="l"/>
              </a:tabLst>
            </a:pPr>
            <a:r>
              <a:rPr lang="es-ES" sz="4400" b="1" dirty="0">
                <a:solidFill>
                  <a:srgbClr val="FFC000"/>
                </a:solidFill>
                <a:effectLst>
                  <a:outerShdw blurRad="38100" dist="38100" dir="2700000" algn="tl">
                    <a:srgbClr val="000000">
                      <a:alpha val="43137"/>
                    </a:srgbClr>
                  </a:outerShdw>
                </a:effectLst>
                <a:latin typeface="Avenir Next LT Pro" panose="020B0504020202020204" pitchFamily="34" charset="0"/>
              </a:rPr>
              <a:t>Finca La Plata </a:t>
            </a:r>
          </a:p>
        </p:txBody>
      </p:sp>
      <p:pic>
        <p:nvPicPr>
          <p:cNvPr id="6" name="Picture 3" descr="C:\Users\Daniel\Desktop\CPP Gestión\logo_CPP_web.png">
            <a:extLst>
              <a:ext uri="{FF2B5EF4-FFF2-40B4-BE49-F238E27FC236}">
                <a16:creationId xmlns:a16="http://schemas.microsoft.com/office/drawing/2014/main" id="{5B9A7866-342F-D764-C650-1C2BC010E446}"/>
              </a:ext>
            </a:extLst>
          </p:cNvPr>
          <p:cNvPicPr>
            <a:picLocks noChangeAspect="1" noChangeArrowheads="1"/>
          </p:cNvPicPr>
          <p:nvPr/>
        </p:nvPicPr>
        <p:blipFill>
          <a:blip r:embed="rId3" cstate="print"/>
          <a:srcRect/>
          <a:stretch>
            <a:fillRect/>
          </a:stretch>
        </p:blipFill>
        <p:spPr bwMode="auto">
          <a:xfrm>
            <a:off x="7092280" y="-367268"/>
            <a:ext cx="1776007" cy="1872208"/>
          </a:xfrm>
          <a:prstGeom prst="rect">
            <a:avLst/>
          </a:prstGeom>
          <a:noFill/>
        </p:spPr>
      </p:pic>
      <p:sp>
        <p:nvSpPr>
          <p:cNvPr id="3" name="CuadroTexto 2">
            <a:extLst>
              <a:ext uri="{FF2B5EF4-FFF2-40B4-BE49-F238E27FC236}">
                <a16:creationId xmlns:a16="http://schemas.microsoft.com/office/drawing/2014/main" id="{B9A643EC-0181-B8E1-349A-8DE6BA00DF2C}"/>
              </a:ext>
            </a:extLst>
          </p:cNvPr>
          <p:cNvSpPr txBox="1"/>
          <p:nvPr/>
        </p:nvSpPr>
        <p:spPr>
          <a:xfrm>
            <a:off x="269690" y="1557590"/>
            <a:ext cx="8118733" cy="2031325"/>
          </a:xfrm>
          <a:prstGeom prst="rect">
            <a:avLst/>
          </a:prstGeom>
          <a:noFill/>
        </p:spPr>
        <p:txBody>
          <a:bodyPr wrap="square">
            <a:spAutoFit/>
          </a:bodyPr>
          <a:lstStyle/>
          <a:p>
            <a:pPr marL="285750" indent="-285750">
              <a:buFont typeface="Arial" panose="020B0604020202020204" pitchFamily="34" charset="0"/>
              <a:buChar char="•"/>
            </a:pPr>
            <a:r>
              <a:rPr lang="es-ES" dirty="0"/>
              <a:t>Impresionante finca ideal para eventos, recientemente construida con un diseño contemporáneo y exquisito en un extenso y delicado entorno ajardinado.</a:t>
            </a:r>
          </a:p>
          <a:p>
            <a:pPr marL="285750" indent="-285750">
              <a:buFont typeface="Arial" panose="020B0604020202020204" pitchFamily="34" charset="0"/>
              <a:buChar char="•"/>
            </a:pPr>
            <a:r>
              <a:rPr lang="es-ES" dirty="0"/>
              <a:t>Amplios jardines.</a:t>
            </a:r>
          </a:p>
          <a:p>
            <a:pPr marL="285750" indent="-285750">
              <a:buFont typeface="Arial" panose="020B0604020202020204" pitchFamily="34" charset="0"/>
              <a:buChar char="•"/>
            </a:pPr>
            <a:r>
              <a:rPr lang="es-ES" dirty="0"/>
              <a:t>Salón acristalado capacidad 300 </a:t>
            </a:r>
            <a:r>
              <a:rPr lang="es-ES" dirty="0" err="1"/>
              <a:t>pax</a:t>
            </a:r>
            <a:r>
              <a:rPr lang="es-ES" dirty="0"/>
              <a:t>.</a:t>
            </a:r>
          </a:p>
          <a:p>
            <a:pPr marL="285750" indent="-285750">
              <a:buFont typeface="Arial" panose="020B0604020202020204" pitchFamily="34" charset="0"/>
              <a:buChar char="•"/>
            </a:pPr>
            <a:r>
              <a:rPr lang="es-ES" dirty="0"/>
              <a:t>Piscina.</a:t>
            </a:r>
          </a:p>
          <a:p>
            <a:pPr marL="285750" indent="-285750">
              <a:buFont typeface="Arial" panose="020B0604020202020204" pitchFamily="34" charset="0"/>
              <a:buChar char="•"/>
            </a:pPr>
            <a:r>
              <a:rPr lang="es-ES" dirty="0"/>
              <a:t>Cocina propia.</a:t>
            </a:r>
          </a:p>
          <a:p>
            <a:pPr marL="285750" indent="-285750">
              <a:buFont typeface="Arial" panose="020B0604020202020204" pitchFamily="34" charset="0"/>
              <a:buChar char="•"/>
            </a:pPr>
            <a:r>
              <a:rPr lang="es-ES" dirty="0"/>
              <a:t>14 habitaciones. </a:t>
            </a:r>
          </a:p>
        </p:txBody>
      </p:sp>
      <p:sp>
        <p:nvSpPr>
          <p:cNvPr id="12" name="CuadroTexto 11">
            <a:extLst>
              <a:ext uri="{FF2B5EF4-FFF2-40B4-BE49-F238E27FC236}">
                <a16:creationId xmlns:a16="http://schemas.microsoft.com/office/drawing/2014/main" id="{8509C5BE-7BEB-80AE-C721-C1A992A03FF2}"/>
              </a:ext>
            </a:extLst>
          </p:cNvPr>
          <p:cNvSpPr txBox="1"/>
          <p:nvPr/>
        </p:nvSpPr>
        <p:spPr>
          <a:xfrm>
            <a:off x="7163555" y="6407202"/>
            <a:ext cx="1716577" cy="369332"/>
          </a:xfrm>
          <a:prstGeom prst="rect">
            <a:avLst/>
          </a:prstGeom>
          <a:noFill/>
        </p:spPr>
        <p:txBody>
          <a:bodyPr wrap="square" rtlCol="0">
            <a:spAutoFit/>
          </a:bodyPr>
          <a:lstStyle/>
          <a:p>
            <a:r>
              <a:rPr lang="es-ES" dirty="0"/>
              <a:t>IVA no incluido</a:t>
            </a:r>
          </a:p>
        </p:txBody>
      </p:sp>
      <p:sp>
        <p:nvSpPr>
          <p:cNvPr id="5" name="CuadroTexto 4">
            <a:extLst>
              <a:ext uri="{FF2B5EF4-FFF2-40B4-BE49-F238E27FC236}">
                <a16:creationId xmlns:a16="http://schemas.microsoft.com/office/drawing/2014/main" id="{C72AA8E1-40EA-4B9B-B5EB-6477A0C401C5}"/>
              </a:ext>
            </a:extLst>
          </p:cNvPr>
          <p:cNvSpPr txBox="1"/>
          <p:nvPr/>
        </p:nvSpPr>
        <p:spPr>
          <a:xfrm>
            <a:off x="301573" y="1173155"/>
            <a:ext cx="6822590" cy="276999"/>
          </a:xfrm>
          <a:prstGeom prst="rect">
            <a:avLst/>
          </a:prstGeom>
          <a:noFill/>
        </p:spPr>
        <p:txBody>
          <a:bodyPr wrap="square" rtlCol="0">
            <a:spAutoFit/>
          </a:bodyPr>
          <a:lstStyle/>
          <a:p>
            <a:r>
              <a:rPr lang="es-ES" sz="1200" dirty="0"/>
              <a:t>Cubas de la Sagra, 30 km de Madrid. Barajas 40 minutos. Atocha 30 minutos.</a:t>
            </a:r>
          </a:p>
        </p:txBody>
      </p:sp>
      <p:pic>
        <p:nvPicPr>
          <p:cNvPr id="8" name="Imagen 7">
            <a:extLst>
              <a:ext uri="{FF2B5EF4-FFF2-40B4-BE49-F238E27FC236}">
                <a16:creationId xmlns:a16="http://schemas.microsoft.com/office/drawing/2014/main" id="{2525D34A-D8F5-4A3A-BC57-69ED52E51BA6}"/>
              </a:ext>
            </a:extLst>
          </p:cNvPr>
          <p:cNvPicPr>
            <a:picLocks noChangeAspect="1"/>
          </p:cNvPicPr>
          <p:nvPr/>
        </p:nvPicPr>
        <p:blipFill>
          <a:blip r:embed="rId4"/>
          <a:stretch>
            <a:fillRect/>
          </a:stretch>
        </p:blipFill>
        <p:spPr>
          <a:xfrm>
            <a:off x="4343628" y="2573252"/>
            <a:ext cx="4536504" cy="3361218"/>
          </a:xfrm>
          <a:prstGeom prst="rect">
            <a:avLst/>
          </a:prstGeom>
        </p:spPr>
      </p:pic>
      <p:pic>
        <p:nvPicPr>
          <p:cNvPr id="11" name="Imagen 10">
            <a:extLst>
              <a:ext uri="{FF2B5EF4-FFF2-40B4-BE49-F238E27FC236}">
                <a16:creationId xmlns:a16="http://schemas.microsoft.com/office/drawing/2014/main" id="{A0A47F01-1ECC-470D-9FC4-896337527E01}"/>
              </a:ext>
            </a:extLst>
          </p:cNvPr>
          <p:cNvPicPr>
            <a:picLocks noChangeAspect="1"/>
          </p:cNvPicPr>
          <p:nvPr/>
        </p:nvPicPr>
        <p:blipFill>
          <a:blip r:embed="rId5"/>
          <a:stretch>
            <a:fillRect/>
          </a:stretch>
        </p:blipFill>
        <p:spPr>
          <a:xfrm>
            <a:off x="641712" y="3756342"/>
            <a:ext cx="3498240" cy="2599160"/>
          </a:xfrm>
          <a:prstGeom prst="rect">
            <a:avLst/>
          </a:prstGeom>
        </p:spPr>
      </p:pic>
      <p:sp>
        <p:nvSpPr>
          <p:cNvPr id="13" name="CuadroTexto 12">
            <a:extLst>
              <a:ext uri="{FF2B5EF4-FFF2-40B4-BE49-F238E27FC236}">
                <a16:creationId xmlns:a16="http://schemas.microsoft.com/office/drawing/2014/main" id="{1543A174-447B-4E68-977C-76D17ED3F5FE}"/>
              </a:ext>
            </a:extLst>
          </p:cNvPr>
          <p:cNvSpPr txBox="1"/>
          <p:nvPr/>
        </p:nvSpPr>
        <p:spPr>
          <a:xfrm>
            <a:off x="4419580" y="5986170"/>
            <a:ext cx="4572000" cy="369332"/>
          </a:xfrm>
          <a:prstGeom prst="rect">
            <a:avLst/>
          </a:prstGeom>
          <a:noFill/>
        </p:spPr>
        <p:txBody>
          <a:bodyPr wrap="square">
            <a:spAutoFit/>
          </a:bodyPr>
          <a:lstStyle/>
          <a:p>
            <a:r>
              <a:rPr lang="es-ES" b="1" dirty="0">
                <a:solidFill>
                  <a:srgbClr val="FF0000"/>
                </a:solidFill>
              </a:rPr>
              <a:t>Esta finca y la siguiente es de los mismos</a:t>
            </a:r>
          </a:p>
        </p:txBody>
      </p:sp>
    </p:spTree>
    <p:extLst>
      <p:ext uri="{BB962C8B-B14F-4D97-AF65-F5344CB8AC3E}">
        <p14:creationId xmlns:p14="http://schemas.microsoft.com/office/powerpoint/2010/main" val="31985149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uadroTexto 9">
            <a:extLst>
              <a:ext uri="{FF2B5EF4-FFF2-40B4-BE49-F238E27FC236}">
                <a16:creationId xmlns:a16="http://schemas.microsoft.com/office/drawing/2014/main" id="{98688DBA-6F44-4797-A48D-C85CA61F5118}"/>
              </a:ext>
            </a:extLst>
          </p:cNvPr>
          <p:cNvSpPr txBox="1"/>
          <p:nvPr/>
        </p:nvSpPr>
        <p:spPr>
          <a:xfrm>
            <a:off x="275713" y="491788"/>
            <a:ext cx="8035408" cy="769441"/>
          </a:xfrm>
          <a:prstGeom prst="rect">
            <a:avLst/>
          </a:prstGeom>
          <a:noFill/>
        </p:spPr>
        <p:txBody>
          <a:bodyPr wrap="square">
            <a:spAutoFit/>
          </a:bodyPr>
          <a:lstStyle/>
          <a:p>
            <a:pPr>
              <a:buClr>
                <a:srgbClr val="00B0F0"/>
              </a:buClr>
              <a:tabLst>
                <a:tab pos="538163" algn="l"/>
              </a:tabLst>
            </a:pPr>
            <a:r>
              <a:rPr lang="es-ES" sz="4400" b="1" dirty="0">
                <a:solidFill>
                  <a:srgbClr val="FFC000"/>
                </a:solidFill>
                <a:effectLst>
                  <a:outerShdw blurRad="38100" dist="38100" dir="2700000" algn="tl">
                    <a:srgbClr val="000000">
                      <a:alpha val="43137"/>
                    </a:srgbClr>
                  </a:outerShdw>
                </a:effectLst>
                <a:latin typeface="Avenir Next LT Pro" panose="020B0504020202020204" pitchFamily="34" charset="0"/>
              </a:rPr>
              <a:t>Finca La Plata </a:t>
            </a:r>
          </a:p>
        </p:txBody>
      </p:sp>
      <p:pic>
        <p:nvPicPr>
          <p:cNvPr id="6" name="Picture 3" descr="C:\Users\Daniel\Desktop\CPP Gestión\logo_CPP_web.png">
            <a:extLst>
              <a:ext uri="{FF2B5EF4-FFF2-40B4-BE49-F238E27FC236}">
                <a16:creationId xmlns:a16="http://schemas.microsoft.com/office/drawing/2014/main" id="{5B9A7866-342F-D764-C650-1C2BC010E446}"/>
              </a:ext>
            </a:extLst>
          </p:cNvPr>
          <p:cNvPicPr>
            <a:picLocks noChangeAspect="1" noChangeArrowheads="1"/>
          </p:cNvPicPr>
          <p:nvPr/>
        </p:nvPicPr>
        <p:blipFill>
          <a:blip r:embed="rId3" cstate="print"/>
          <a:srcRect/>
          <a:stretch>
            <a:fillRect/>
          </a:stretch>
        </p:blipFill>
        <p:spPr bwMode="auto">
          <a:xfrm>
            <a:off x="7092280" y="-367268"/>
            <a:ext cx="1776007" cy="1872208"/>
          </a:xfrm>
          <a:prstGeom prst="rect">
            <a:avLst/>
          </a:prstGeom>
          <a:noFill/>
        </p:spPr>
      </p:pic>
      <p:sp>
        <p:nvSpPr>
          <p:cNvPr id="3" name="CuadroTexto 2">
            <a:extLst>
              <a:ext uri="{FF2B5EF4-FFF2-40B4-BE49-F238E27FC236}">
                <a16:creationId xmlns:a16="http://schemas.microsoft.com/office/drawing/2014/main" id="{B9A643EC-0181-B8E1-349A-8DE6BA00DF2C}"/>
              </a:ext>
            </a:extLst>
          </p:cNvPr>
          <p:cNvSpPr txBox="1"/>
          <p:nvPr/>
        </p:nvSpPr>
        <p:spPr>
          <a:xfrm>
            <a:off x="602218" y="1397329"/>
            <a:ext cx="4432746" cy="2585323"/>
          </a:xfrm>
          <a:prstGeom prst="rect">
            <a:avLst/>
          </a:prstGeom>
          <a:noFill/>
        </p:spPr>
        <p:txBody>
          <a:bodyPr wrap="square">
            <a:spAutoFit/>
          </a:bodyPr>
          <a:lstStyle/>
          <a:p>
            <a:pPr marL="285750" indent="-285750">
              <a:buFont typeface="Arial" panose="020B0604020202020204" pitchFamily="34" charset="0"/>
              <a:buChar char="•"/>
            </a:pPr>
            <a:r>
              <a:rPr lang="es-ES" dirty="0" err="1"/>
              <a:t>Coffee</a:t>
            </a:r>
            <a:r>
              <a:rPr lang="es-ES" dirty="0"/>
              <a:t>			    7 €/</a:t>
            </a:r>
            <a:r>
              <a:rPr lang="es-ES" dirty="0" err="1"/>
              <a:t>pax</a:t>
            </a:r>
            <a:endParaRPr lang="es-ES" dirty="0"/>
          </a:p>
          <a:p>
            <a:pPr marL="285750" indent="-285750">
              <a:buFont typeface="Arial" panose="020B0604020202020204" pitchFamily="34" charset="0"/>
              <a:buChar char="•"/>
            </a:pPr>
            <a:r>
              <a:rPr lang="es-ES" dirty="0"/>
              <a:t>Almuerzo cóctel 	  40 €/</a:t>
            </a:r>
            <a:r>
              <a:rPr lang="es-ES" dirty="0" err="1"/>
              <a:t>pax</a:t>
            </a:r>
            <a:endParaRPr lang="es-ES" dirty="0"/>
          </a:p>
          <a:p>
            <a:pPr marL="285750" indent="-285750">
              <a:buFont typeface="Arial" panose="020B0604020202020204" pitchFamily="34" charset="0"/>
              <a:buChar char="•"/>
            </a:pPr>
            <a:r>
              <a:rPr lang="es-ES" dirty="0"/>
              <a:t>SERVICIO DE DJ 		200 €</a:t>
            </a:r>
          </a:p>
          <a:p>
            <a:pPr marL="285750" indent="-285750">
              <a:buFont typeface="Arial" panose="020B0604020202020204" pitchFamily="34" charset="0"/>
              <a:buChar char="•"/>
            </a:pPr>
            <a:r>
              <a:rPr lang="es-ES" dirty="0"/>
              <a:t>SERVICIO DE DJ</a:t>
            </a:r>
          </a:p>
          <a:p>
            <a:r>
              <a:rPr lang="es-ES" dirty="0"/>
              <a:t>Con Proyector micrófonos</a:t>
            </a:r>
          </a:p>
          <a:p>
            <a:r>
              <a:rPr lang="es-ES" dirty="0"/>
              <a:t>(micro de diadema y mano) 	400 €</a:t>
            </a:r>
          </a:p>
          <a:p>
            <a:pPr marL="285750" indent="-285750">
              <a:buFont typeface="Arial" panose="020B0604020202020204" pitchFamily="34" charset="0"/>
              <a:buChar char="•"/>
            </a:pPr>
            <a:r>
              <a:rPr lang="es-ES" dirty="0"/>
              <a:t>SERVICIO DE BARRA LIBRE   10 €/h</a:t>
            </a:r>
          </a:p>
          <a:p>
            <a:pPr marL="285750" indent="-285750">
              <a:buFont typeface="Arial" panose="020B0604020202020204" pitchFamily="34" charset="0"/>
              <a:buChar char="•"/>
            </a:pPr>
            <a:r>
              <a:rPr lang="es-ES" dirty="0"/>
              <a:t>RECENAS - BARBACOA 	    8 €/</a:t>
            </a:r>
            <a:r>
              <a:rPr lang="es-ES" dirty="0" err="1"/>
              <a:t>pax</a:t>
            </a:r>
            <a:endParaRPr lang="es-ES" dirty="0"/>
          </a:p>
          <a:p>
            <a:pPr marL="285750" indent="-285750">
              <a:buFont typeface="Arial" panose="020B0604020202020204" pitchFamily="34" charset="0"/>
              <a:buChar char="•"/>
            </a:pPr>
            <a:endParaRPr lang="es-ES" dirty="0"/>
          </a:p>
        </p:txBody>
      </p:sp>
      <p:sp>
        <p:nvSpPr>
          <p:cNvPr id="12" name="CuadroTexto 11">
            <a:extLst>
              <a:ext uri="{FF2B5EF4-FFF2-40B4-BE49-F238E27FC236}">
                <a16:creationId xmlns:a16="http://schemas.microsoft.com/office/drawing/2014/main" id="{8509C5BE-7BEB-80AE-C721-C1A992A03FF2}"/>
              </a:ext>
            </a:extLst>
          </p:cNvPr>
          <p:cNvSpPr txBox="1"/>
          <p:nvPr/>
        </p:nvSpPr>
        <p:spPr>
          <a:xfrm>
            <a:off x="7319919" y="6488668"/>
            <a:ext cx="1716577" cy="369332"/>
          </a:xfrm>
          <a:prstGeom prst="rect">
            <a:avLst/>
          </a:prstGeom>
          <a:noFill/>
        </p:spPr>
        <p:txBody>
          <a:bodyPr wrap="square" rtlCol="0">
            <a:spAutoFit/>
          </a:bodyPr>
          <a:lstStyle/>
          <a:p>
            <a:r>
              <a:rPr lang="es-ES" dirty="0"/>
              <a:t>IVA no incluido</a:t>
            </a:r>
          </a:p>
        </p:txBody>
      </p:sp>
      <p:pic>
        <p:nvPicPr>
          <p:cNvPr id="4" name="Imagen 3">
            <a:extLst>
              <a:ext uri="{FF2B5EF4-FFF2-40B4-BE49-F238E27FC236}">
                <a16:creationId xmlns:a16="http://schemas.microsoft.com/office/drawing/2014/main" id="{A253F600-D562-412C-8851-4DC4301D0C5B}"/>
              </a:ext>
            </a:extLst>
          </p:cNvPr>
          <p:cNvPicPr>
            <a:picLocks noChangeAspect="1"/>
          </p:cNvPicPr>
          <p:nvPr/>
        </p:nvPicPr>
        <p:blipFill>
          <a:blip r:embed="rId4"/>
          <a:stretch>
            <a:fillRect/>
          </a:stretch>
        </p:blipFill>
        <p:spPr>
          <a:xfrm>
            <a:off x="1100145" y="3982652"/>
            <a:ext cx="4106041" cy="2875348"/>
          </a:xfrm>
          <a:prstGeom prst="rect">
            <a:avLst/>
          </a:prstGeom>
        </p:spPr>
      </p:pic>
      <p:pic>
        <p:nvPicPr>
          <p:cNvPr id="9" name="Imagen 8">
            <a:extLst>
              <a:ext uri="{FF2B5EF4-FFF2-40B4-BE49-F238E27FC236}">
                <a16:creationId xmlns:a16="http://schemas.microsoft.com/office/drawing/2014/main" id="{454ADDE3-4291-4F29-8068-D2999D959333}"/>
              </a:ext>
            </a:extLst>
          </p:cNvPr>
          <p:cNvPicPr>
            <a:picLocks noChangeAspect="1"/>
          </p:cNvPicPr>
          <p:nvPr/>
        </p:nvPicPr>
        <p:blipFill>
          <a:blip r:embed="rId5"/>
          <a:stretch>
            <a:fillRect/>
          </a:stretch>
        </p:blipFill>
        <p:spPr>
          <a:xfrm>
            <a:off x="5366441" y="1895139"/>
            <a:ext cx="3182237" cy="4203329"/>
          </a:xfrm>
          <a:prstGeom prst="rect">
            <a:avLst/>
          </a:prstGeom>
        </p:spPr>
      </p:pic>
    </p:spTree>
    <p:extLst>
      <p:ext uri="{BB962C8B-B14F-4D97-AF65-F5344CB8AC3E}">
        <p14:creationId xmlns:p14="http://schemas.microsoft.com/office/powerpoint/2010/main" val="948821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uadroTexto 9">
            <a:extLst>
              <a:ext uri="{FF2B5EF4-FFF2-40B4-BE49-F238E27FC236}">
                <a16:creationId xmlns:a16="http://schemas.microsoft.com/office/drawing/2014/main" id="{98688DBA-6F44-4797-A48D-C85CA61F5118}"/>
              </a:ext>
            </a:extLst>
          </p:cNvPr>
          <p:cNvSpPr txBox="1"/>
          <p:nvPr/>
        </p:nvSpPr>
        <p:spPr>
          <a:xfrm>
            <a:off x="275713" y="491788"/>
            <a:ext cx="8035408" cy="769441"/>
          </a:xfrm>
          <a:prstGeom prst="rect">
            <a:avLst/>
          </a:prstGeom>
          <a:noFill/>
        </p:spPr>
        <p:txBody>
          <a:bodyPr wrap="square">
            <a:spAutoFit/>
          </a:bodyPr>
          <a:lstStyle/>
          <a:p>
            <a:pPr>
              <a:buClr>
                <a:srgbClr val="00B0F0"/>
              </a:buClr>
              <a:tabLst>
                <a:tab pos="538163" algn="l"/>
              </a:tabLst>
            </a:pPr>
            <a:r>
              <a:rPr lang="es-ES" sz="4400" b="1" dirty="0">
                <a:solidFill>
                  <a:srgbClr val="FFC000"/>
                </a:solidFill>
                <a:effectLst>
                  <a:outerShdw blurRad="38100" dist="38100" dir="2700000" algn="tl">
                    <a:srgbClr val="000000">
                      <a:alpha val="43137"/>
                    </a:srgbClr>
                  </a:outerShdw>
                </a:effectLst>
                <a:latin typeface="Avenir Next LT Pro" panose="020B0504020202020204" pitchFamily="34" charset="0"/>
              </a:rPr>
              <a:t>Finca Buenos Aires</a:t>
            </a:r>
          </a:p>
        </p:txBody>
      </p:sp>
      <p:pic>
        <p:nvPicPr>
          <p:cNvPr id="6" name="Picture 3" descr="C:\Users\Daniel\Desktop\CPP Gestión\logo_CPP_web.png">
            <a:extLst>
              <a:ext uri="{FF2B5EF4-FFF2-40B4-BE49-F238E27FC236}">
                <a16:creationId xmlns:a16="http://schemas.microsoft.com/office/drawing/2014/main" id="{5B9A7866-342F-D764-C650-1C2BC010E446}"/>
              </a:ext>
            </a:extLst>
          </p:cNvPr>
          <p:cNvPicPr>
            <a:picLocks noChangeAspect="1" noChangeArrowheads="1"/>
          </p:cNvPicPr>
          <p:nvPr/>
        </p:nvPicPr>
        <p:blipFill>
          <a:blip r:embed="rId3" cstate="print"/>
          <a:srcRect/>
          <a:stretch>
            <a:fillRect/>
          </a:stretch>
        </p:blipFill>
        <p:spPr bwMode="auto">
          <a:xfrm>
            <a:off x="7092280" y="-367268"/>
            <a:ext cx="1776007" cy="1872208"/>
          </a:xfrm>
          <a:prstGeom prst="rect">
            <a:avLst/>
          </a:prstGeom>
          <a:noFill/>
        </p:spPr>
      </p:pic>
      <p:sp>
        <p:nvSpPr>
          <p:cNvPr id="3" name="CuadroTexto 2">
            <a:extLst>
              <a:ext uri="{FF2B5EF4-FFF2-40B4-BE49-F238E27FC236}">
                <a16:creationId xmlns:a16="http://schemas.microsoft.com/office/drawing/2014/main" id="{B9A643EC-0181-B8E1-349A-8DE6BA00DF2C}"/>
              </a:ext>
            </a:extLst>
          </p:cNvPr>
          <p:cNvSpPr txBox="1"/>
          <p:nvPr/>
        </p:nvSpPr>
        <p:spPr>
          <a:xfrm>
            <a:off x="244797" y="1569688"/>
            <a:ext cx="4039171" cy="2585323"/>
          </a:xfrm>
          <a:prstGeom prst="rect">
            <a:avLst/>
          </a:prstGeom>
          <a:noFill/>
        </p:spPr>
        <p:txBody>
          <a:bodyPr wrap="square">
            <a:spAutoFit/>
          </a:bodyPr>
          <a:lstStyle/>
          <a:p>
            <a:pPr marL="285750" indent="-285750">
              <a:buFont typeface="Arial" panose="020B0604020202020204" pitchFamily="34" charset="0"/>
              <a:buChar char="•"/>
            </a:pPr>
            <a:r>
              <a:rPr lang="es-ES" dirty="0"/>
              <a:t>Maravillosa finca que dispone de 8.000 m²</a:t>
            </a:r>
          </a:p>
          <a:p>
            <a:pPr marL="285750" indent="-285750">
              <a:buFont typeface="Arial" panose="020B0604020202020204" pitchFamily="34" charset="0"/>
              <a:buChar char="•"/>
            </a:pPr>
            <a:r>
              <a:rPr lang="es-ES" dirty="0"/>
              <a:t>Construcción principal de estilo colonial de principios del siglo XX.</a:t>
            </a:r>
          </a:p>
          <a:p>
            <a:pPr marL="285750" indent="-285750">
              <a:buFont typeface="Arial" panose="020B0604020202020204" pitchFamily="34" charset="0"/>
              <a:buChar char="•"/>
            </a:pPr>
            <a:r>
              <a:rPr lang="es-ES" dirty="0"/>
              <a:t>Parking propio</a:t>
            </a:r>
          </a:p>
          <a:p>
            <a:pPr marL="285750" indent="-285750">
              <a:buFont typeface="Arial" panose="020B0604020202020204" pitchFamily="34" charset="0"/>
              <a:buChar char="•"/>
            </a:pPr>
            <a:r>
              <a:rPr lang="es-ES" dirty="0"/>
              <a:t>Amplios jardines</a:t>
            </a:r>
          </a:p>
          <a:p>
            <a:pPr marL="285750" indent="-285750">
              <a:buFont typeface="Arial" panose="020B0604020202020204" pitchFamily="34" charset="0"/>
              <a:buChar char="•"/>
            </a:pPr>
            <a:r>
              <a:rPr lang="es-ES" dirty="0"/>
              <a:t>Salón acristalado de gran capacidad</a:t>
            </a:r>
          </a:p>
          <a:p>
            <a:pPr marL="285750" indent="-285750">
              <a:buFont typeface="Arial" panose="020B0604020202020204" pitchFamily="34" charset="0"/>
              <a:buChar char="•"/>
            </a:pPr>
            <a:r>
              <a:rPr lang="es-ES" dirty="0"/>
              <a:t>Piscina</a:t>
            </a:r>
          </a:p>
          <a:p>
            <a:pPr marL="285750" indent="-285750">
              <a:buFont typeface="Arial" panose="020B0604020202020204" pitchFamily="34" charset="0"/>
              <a:buChar char="•"/>
            </a:pPr>
            <a:r>
              <a:rPr lang="es-ES" dirty="0"/>
              <a:t>Cocina propia</a:t>
            </a:r>
          </a:p>
        </p:txBody>
      </p:sp>
      <p:sp>
        <p:nvSpPr>
          <p:cNvPr id="12" name="CuadroTexto 11">
            <a:extLst>
              <a:ext uri="{FF2B5EF4-FFF2-40B4-BE49-F238E27FC236}">
                <a16:creationId xmlns:a16="http://schemas.microsoft.com/office/drawing/2014/main" id="{8509C5BE-7BEB-80AE-C721-C1A992A03FF2}"/>
              </a:ext>
            </a:extLst>
          </p:cNvPr>
          <p:cNvSpPr txBox="1"/>
          <p:nvPr/>
        </p:nvSpPr>
        <p:spPr>
          <a:xfrm>
            <a:off x="7319919" y="6488668"/>
            <a:ext cx="1716577" cy="369332"/>
          </a:xfrm>
          <a:prstGeom prst="rect">
            <a:avLst/>
          </a:prstGeom>
          <a:noFill/>
        </p:spPr>
        <p:txBody>
          <a:bodyPr wrap="square" rtlCol="0">
            <a:spAutoFit/>
          </a:bodyPr>
          <a:lstStyle/>
          <a:p>
            <a:r>
              <a:rPr lang="es-ES" dirty="0"/>
              <a:t>IVA no incluido</a:t>
            </a:r>
          </a:p>
        </p:txBody>
      </p:sp>
      <p:sp>
        <p:nvSpPr>
          <p:cNvPr id="5" name="CuadroTexto 4">
            <a:extLst>
              <a:ext uri="{FF2B5EF4-FFF2-40B4-BE49-F238E27FC236}">
                <a16:creationId xmlns:a16="http://schemas.microsoft.com/office/drawing/2014/main" id="{C72AA8E1-40EA-4B9B-B5EB-6477A0C401C5}"/>
              </a:ext>
            </a:extLst>
          </p:cNvPr>
          <p:cNvSpPr txBox="1"/>
          <p:nvPr/>
        </p:nvSpPr>
        <p:spPr>
          <a:xfrm>
            <a:off x="275713" y="1154228"/>
            <a:ext cx="5310422" cy="276999"/>
          </a:xfrm>
          <a:prstGeom prst="rect">
            <a:avLst/>
          </a:prstGeom>
          <a:noFill/>
        </p:spPr>
        <p:txBody>
          <a:bodyPr wrap="square" rtlCol="0">
            <a:spAutoFit/>
          </a:bodyPr>
          <a:lstStyle/>
          <a:p>
            <a:r>
              <a:rPr lang="es-ES" sz="1200" dirty="0"/>
              <a:t>Cubas de la Sagra, 30 km de Madrid. Barajas 40 minutos. Atocha 33 minutos.</a:t>
            </a:r>
          </a:p>
        </p:txBody>
      </p:sp>
      <p:pic>
        <p:nvPicPr>
          <p:cNvPr id="4" name="Imagen 3">
            <a:extLst>
              <a:ext uri="{FF2B5EF4-FFF2-40B4-BE49-F238E27FC236}">
                <a16:creationId xmlns:a16="http://schemas.microsoft.com/office/drawing/2014/main" id="{561B08F2-66BC-4B85-9131-FC3EC33B2318}"/>
              </a:ext>
            </a:extLst>
          </p:cNvPr>
          <p:cNvPicPr>
            <a:picLocks noChangeAspect="1"/>
          </p:cNvPicPr>
          <p:nvPr/>
        </p:nvPicPr>
        <p:blipFill>
          <a:blip r:embed="rId4"/>
          <a:stretch>
            <a:fillRect/>
          </a:stretch>
        </p:blipFill>
        <p:spPr>
          <a:xfrm>
            <a:off x="275712" y="4242328"/>
            <a:ext cx="5830097" cy="2359449"/>
          </a:xfrm>
          <a:prstGeom prst="rect">
            <a:avLst/>
          </a:prstGeom>
        </p:spPr>
      </p:pic>
      <p:pic>
        <p:nvPicPr>
          <p:cNvPr id="9" name="Imagen 8">
            <a:extLst>
              <a:ext uri="{FF2B5EF4-FFF2-40B4-BE49-F238E27FC236}">
                <a16:creationId xmlns:a16="http://schemas.microsoft.com/office/drawing/2014/main" id="{FCCFC1A1-BD40-4902-8453-B57266236063}"/>
              </a:ext>
            </a:extLst>
          </p:cNvPr>
          <p:cNvPicPr>
            <a:picLocks noChangeAspect="1"/>
          </p:cNvPicPr>
          <p:nvPr/>
        </p:nvPicPr>
        <p:blipFill>
          <a:blip r:embed="rId5"/>
          <a:stretch>
            <a:fillRect/>
          </a:stretch>
        </p:blipFill>
        <p:spPr>
          <a:xfrm>
            <a:off x="4086666" y="1485397"/>
            <a:ext cx="4932188" cy="2744355"/>
          </a:xfrm>
          <a:prstGeom prst="rect">
            <a:avLst/>
          </a:prstGeom>
        </p:spPr>
      </p:pic>
    </p:spTree>
    <p:extLst>
      <p:ext uri="{BB962C8B-B14F-4D97-AF65-F5344CB8AC3E}">
        <p14:creationId xmlns:p14="http://schemas.microsoft.com/office/powerpoint/2010/main" val="92675680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uadroTexto 9">
            <a:extLst>
              <a:ext uri="{FF2B5EF4-FFF2-40B4-BE49-F238E27FC236}">
                <a16:creationId xmlns:a16="http://schemas.microsoft.com/office/drawing/2014/main" id="{98688DBA-6F44-4797-A48D-C85CA61F5118}"/>
              </a:ext>
            </a:extLst>
          </p:cNvPr>
          <p:cNvSpPr txBox="1"/>
          <p:nvPr/>
        </p:nvSpPr>
        <p:spPr>
          <a:xfrm>
            <a:off x="275713" y="491788"/>
            <a:ext cx="8035408" cy="769441"/>
          </a:xfrm>
          <a:prstGeom prst="rect">
            <a:avLst/>
          </a:prstGeom>
          <a:noFill/>
        </p:spPr>
        <p:txBody>
          <a:bodyPr wrap="square">
            <a:spAutoFit/>
          </a:bodyPr>
          <a:lstStyle/>
          <a:p>
            <a:pPr>
              <a:buClr>
                <a:srgbClr val="00B0F0"/>
              </a:buClr>
              <a:tabLst>
                <a:tab pos="538163" algn="l"/>
              </a:tabLst>
            </a:pPr>
            <a:r>
              <a:rPr lang="es-ES" sz="4400" b="1" dirty="0">
                <a:solidFill>
                  <a:srgbClr val="FFC000"/>
                </a:solidFill>
                <a:effectLst>
                  <a:outerShdw blurRad="38100" dist="38100" dir="2700000" algn="tl">
                    <a:srgbClr val="000000">
                      <a:alpha val="43137"/>
                    </a:srgbClr>
                  </a:outerShdw>
                </a:effectLst>
                <a:latin typeface="Avenir Next LT Pro" panose="020B0504020202020204" pitchFamily="34" charset="0"/>
              </a:rPr>
              <a:t>Finca Buenos Aires</a:t>
            </a:r>
          </a:p>
        </p:txBody>
      </p:sp>
      <p:pic>
        <p:nvPicPr>
          <p:cNvPr id="6" name="Picture 3" descr="C:\Users\Daniel\Desktop\CPP Gestión\logo_CPP_web.png">
            <a:extLst>
              <a:ext uri="{FF2B5EF4-FFF2-40B4-BE49-F238E27FC236}">
                <a16:creationId xmlns:a16="http://schemas.microsoft.com/office/drawing/2014/main" id="{5B9A7866-342F-D764-C650-1C2BC010E446}"/>
              </a:ext>
            </a:extLst>
          </p:cNvPr>
          <p:cNvPicPr>
            <a:picLocks noChangeAspect="1" noChangeArrowheads="1"/>
          </p:cNvPicPr>
          <p:nvPr/>
        </p:nvPicPr>
        <p:blipFill>
          <a:blip r:embed="rId3" cstate="print"/>
          <a:srcRect/>
          <a:stretch>
            <a:fillRect/>
          </a:stretch>
        </p:blipFill>
        <p:spPr bwMode="auto">
          <a:xfrm>
            <a:off x="7092280" y="-367268"/>
            <a:ext cx="1776007" cy="1872208"/>
          </a:xfrm>
          <a:prstGeom prst="rect">
            <a:avLst/>
          </a:prstGeom>
          <a:noFill/>
        </p:spPr>
      </p:pic>
      <p:sp>
        <p:nvSpPr>
          <p:cNvPr id="3" name="CuadroTexto 2">
            <a:extLst>
              <a:ext uri="{FF2B5EF4-FFF2-40B4-BE49-F238E27FC236}">
                <a16:creationId xmlns:a16="http://schemas.microsoft.com/office/drawing/2014/main" id="{B9A643EC-0181-B8E1-349A-8DE6BA00DF2C}"/>
              </a:ext>
            </a:extLst>
          </p:cNvPr>
          <p:cNvSpPr txBox="1"/>
          <p:nvPr/>
        </p:nvSpPr>
        <p:spPr>
          <a:xfrm>
            <a:off x="275713" y="1710317"/>
            <a:ext cx="4288730" cy="2031325"/>
          </a:xfrm>
          <a:prstGeom prst="rect">
            <a:avLst/>
          </a:prstGeom>
          <a:noFill/>
        </p:spPr>
        <p:txBody>
          <a:bodyPr wrap="square">
            <a:spAutoFit/>
          </a:bodyPr>
          <a:lstStyle/>
          <a:p>
            <a:pPr marL="285750" indent="-285750">
              <a:buFont typeface="Arial" panose="020B0604020202020204" pitchFamily="34" charset="0"/>
              <a:buChar char="•"/>
            </a:pPr>
            <a:r>
              <a:rPr lang="es-ES" sz="1400" dirty="0" err="1"/>
              <a:t>Coffee</a:t>
            </a:r>
            <a:r>
              <a:rPr lang="es-ES" sz="1400" dirty="0"/>
              <a:t>			    7 €/</a:t>
            </a:r>
            <a:r>
              <a:rPr lang="es-ES" sz="1400" dirty="0" err="1"/>
              <a:t>pax</a:t>
            </a:r>
            <a:endParaRPr lang="es-ES" sz="1400" dirty="0"/>
          </a:p>
          <a:p>
            <a:pPr marL="285750" indent="-285750">
              <a:buFont typeface="Arial" panose="020B0604020202020204" pitchFamily="34" charset="0"/>
              <a:buChar char="•"/>
            </a:pPr>
            <a:r>
              <a:rPr lang="es-ES" sz="1400" dirty="0"/>
              <a:t>Almuerzo cóctel 	  	40 €/</a:t>
            </a:r>
            <a:r>
              <a:rPr lang="es-ES" sz="1400" dirty="0" err="1"/>
              <a:t>pax</a:t>
            </a:r>
            <a:endParaRPr lang="es-ES" sz="1400" dirty="0"/>
          </a:p>
          <a:p>
            <a:pPr marL="285750" indent="-285750">
              <a:buFont typeface="Arial" panose="020B0604020202020204" pitchFamily="34" charset="0"/>
              <a:buChar char="•"/>
            </a:pPr>
            <a:r>
              <a:rPr lang="es-ES" sz="1400" dirty="0"/>
              <a:t>SERVICIO DE DJ 		200 €</a:t>
            </a:r>
          </a:p>
          <a:p>
            <a:pPr marL="285750" indent="-285750">
              <a:buFont typeface="Arial" panose="020B0604020202020204" pitchFamily="34" charset="0"/>
              <a:buChar char="•"/>
            </a:pPr>
            <a:r>
              <a:rPr lang="es-ES" sz="1400" dirty="0"/>
              <a:t>SERVICIO DE DJ</a:t>
            </a:r>
          </a:p>
          <a:p>
            <a:r>
              <a:rPr lang="es-ES" sz="1400" dirty="0"/>
              <a:t>           Con Proyector micrófonos</a:t>
            </a:r>
          </a:p>
          <a:p>
            <a:r>
              <a:rPr lang="es-ES" sz="1400" dirty="0"/>
              <a:t>           (micro de diadema y mano) 	400 €</a:t>
            </a:r>
          </a:p>
          <a:p>
            <a:pPr marL="285750" indent="-285750">
              <a:buFont typeface="Arial" panose="020B0604020202020204" pitchFamily="34" charset="0"/>
              <a:buChar char="•"/>
            </a:pPr>
            <a:r>
              <a:rPr lang="es-ES" sz="1400" dirty="0"/>
              <a:t>SERVICIO DE BARRA LIBRE   	10 €/h</a:t>
            </a:r>
          </a:p>
          <a:p>
            <a:pPr marL="285750" indent="-285750">
              <a:buFont typeface="Arial" panose="020B0604020202020204" pitchFamily="34" charset="0"/>
              <a:buChar char="•"/>
            </a:pPr>
            <a:r>
              <a:rPr lang="es-ES" sz="1400" dirty="0"/>
              <a:t>RECENAS - BARBACOA 	    8 €/</a:t>
            </a:r>
            <a:r>
              <a:rPr lang="es-ES" sz="1400" dirty="0" err="1"/>
              <a:t>pax</a:t>
            </a:r>
            <a:endParaRPr lang="es-ES" sz="1400" dirty="0"/>
          </a:p>
          <a:p>
            <a:pPr marL="285750" indent="-285750">
              <a:buFont typeface="Arial" panose="020B0604020202020204" pitchFamily="34" charset="0"/>
              <a:buChar char="•"/>
            </a:pPr>
            <a:endParaRPr lang="es-ES" sz="1400" dirty="0"/>
          </a:p>
        </p:txBody>
      </p:sp>
      <p:sp>
        <p:nvSpPr>
          <p:cNvPr id="12" name="CuadroTexto 11">
            <a:extLst>
              <a:ext uri="{FF2B5EF4-FFF2-40B4-BE49-F238E27FC236}">
                <a16:creationId xmlns:a16="http://schemas.microsoft.com/office/drawing/2014/main" id="{8509C5BE-7BEB-80AE-C721-C1A992A03FF2}"/>
              </a:ext>
            </a:extLst>
          </p:cNvPr>
          <p:cNvSpPr txBox="1"/>
          <p:nvPr/>
        </p:nvSpPr>
        <p:spPr>
          <a:xfrm>
            <a:off x="7319919" y="6488668"/>
            <a:ext cx="1716577" cy="369332"/>
          </a:xfrm>
          <a:prstGeom prst="rect">
            <a:avLst/>
          </a:prstGeom>
          <a:noFill/>
        </p:spPr>
        <p:txBody>
          <a:bodyPr wrap="square" rtlCol="0">
            <a:spAutoFit/>
          </a:bodyPr>
          <a:lstStyle/>
          <a:p>
            <a:r>
              <a:rPr lang="es-ES" dirty="0"/>
              <a:t>IVA no incluido</a:t>
            </a:r>
          </a:p>
        </p:txBody>
      </p:sp>
      <p:pic>
        <p:nvPicPr>
          <p:cNvPr id="7" name="Imagen 6">
            <a:extLst>
              <a:ext uri="{FF2B5EF4-FFF2-40B4-BE49-F238E27FC236}">
                <a16:creationId xmlns:a16="http://schemas.microsoft.com/office/drawing/2014/main" id="{4754F3E9-CDE6-4013-B6EF-8B7CBD70856F}"/>
              </a:ext>
            </a:extLst>
          </p:cNvPr>
          <p:cNvPicPr>
            <a:picLocks noChangeAspect="1"/>
          </p:cNvPicPr>
          <p:nvPr/>
        </p:nvPicPr>
        <p:blipFill>
          <a:blip r:embed="rId4"/>
          <a:stretch>
            <a:fillRect/>
          </a:stretch>
        </p:blipFill>
        <p:spPr>
          <a:xfrm>
            <a:off x="4818952" y="1270688"/>
            <a:ext cx="4041778" cy="2778487"/>
          </a:xfrm>
          <a:prstGeom prst="rect">
            <a:avLst/>
          </a:prstGeom>
        </p:spPr>
      </p:pic>
      <p:pic>
        <p:nvPicPr>
          <p:cNvPr id="8" name="Imagen 7">
            <a:extLst>
              <a:ext uri="{FF2B5EF4-FFF2-40B4-BE49-F238E27FC236}">
                <a16:creationId xmlns:a16="http://schemas.microsoft.com/office/drawing/2014/main" id="{95C8A352-BE37-41B7-A8D3-5A4A9D7B7026}"/>
              </a:ext>
            </a:extLst>
          </p:cNvPr>
          <p:cNvPicPr>
            <a:picLocks noChangeAspect="1"/>
          </p:cNvPicPr>
          <p:nvPr/>
        </p:nvPicPr>
        <p:blipFill>
          <a:blip r:embed="rId5"/>
          <a:stretch>
            <a:fillRect/>
          </a:stretch>
        </p:blipFill>
        <p:spPr>
          <a:xfrm>
            <a:off x="157863" y="4132020"/>
            <a:ext cx="4846185" cy="2725980"/>
          </a:xfrm>
          <a:prstGeom prst="rect">
            <a:avLst/>
          </a:prstGeom>
        </p:spPr>
      </p:pic>
      <p:pic>
        <p:nvPicPr>
          <p:cNvPr id="13" name="Imagen 12">
            <a:extLst>
              <a:ext uri="{FF2B5EF4-FFF2-40B4-BE49-F238E27FC236}">
                <a16:creationId xmlns:a16="http://schemas.microsoft.com/office/drawing/2014/main" id="{4288F454-EC9F-4336-94AD-D086235E2F86}"/>
              </a:ext>
            </a:extLst>
          </p:cNvPr>
          <p:cNvPicPr>
            <a:picLocks noChangeAspect="1"/>
          </p:cNvPicPr>
          <p:nvPr/>
        </p:nvPicPr>
        <p:blipFill>
          <a:blip r:embed="rId6"/>
          <a:stretch>
            <a:fillRect/>
          </a:stretch>
        </p:blipFill>
        <p:spPr>
          <a:xfrm>
            <a:off x="5129166" y="4157042"/>
            <a:ext cx="3739121" cy="2044369"/>
          </a:xfrm>
          <a:prstGeom prst="rect">
            <a:avLst/>
          </a:prstGeom>
        </p:spPr>
      </p:pic>
    </p:spTree>
    <p:extLst>
      <p:ext uri="{BB962C8B-B14F-4D97-AF65-F5344CB8AC3E}">
        <p14:creationId xmlns:p14="http://schemas.microsoft.com/office/powerpoint/2010/main" val="16193258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uadroTexto 9">
            <a:extLst>
              <a:ext uri="{FF2B5EF4-FFF2-40B4-BE49-F238E27FC236}">
                <a16:creationId xmlns:a16="http://schemas.microsoft.com/office/drawing/2014/main" id="{98688DBA-6F44-4797-A48D-C85CA61F5118}"/>
              </a:ext>
            </a:extLst>
          </p:cNvPr>
          <p:cNvSpPr txBox="1"/>
          <p:nvPr/>
        </p:nvSpPr>
        <p:spPr>
          <a:xfrm>
            <a:off x="275713" y="491788"/>
            <a:ext cx="8035408" cy="769441"/>
          </a:xfrm>
          <a:prstGeom prst="rect">
            <a:avLst/>
          </a:prstGeom>
          <a:noFill/>
        </p:spPr>
        <p:txBody>
          <a:bodyPr wrap="square">
            <a:spAutoFit/>
          </a:bodyPr>
          <a:lstStyle/>
          <a:p>
            <a:pPr>
              <a:buClr>
                <a:srgbClr val="00B0F0"/>
              </a:buClr>
              <a:tabLst>
                <a:tab pos="538163" algn="l"/>
              </a:tabLst>
            </a:pPr>
            <a:r>
              <a:rPr lang="es-ES" sz="4400" b="1" dirty="0">
                <a:solidFill>
                  <a:srgbClr val="FFC000"/>
                </a:solidFill>
                <a:effectLst>
                  <a:outerShdw blurRad="38100" dist="38100" dir="2700000" algn="tl">
                    <a:srgbClr val="000000">
                      <a:alpha val="43137"/>
                    </a:srgbClr>
                  </a:outerShdw>
                </a:effectLst>
                <a:latin typeface="Avenir Next LT Pro" panose="020B0504020202020204" pitchFamily="34" charset="0"/>
              </a:rPr>
              <a:t>Club de Tiro de Madrid</a:t>
            </a:r>
          </a:p>
        </p:txBody>
      </p:sp>
      <p:pic>
        <p:nvPicPr>
          <p:cNvPr id="6" name="Picture 3" descr="C:\Users\Daniel\Desktop\CPP Gestión\logo_CPP_web.png">
            <a:extLst>
              <a:ext uri="{FF2B5EF4-FFF2-40B4-BE49-F238E27FC236}">
                <a16:creationId xmlns:a16="http://schemas.microsoft.com/office/drawing/2014/main" id="{5B9A7866-342F-D764-C650-1C2BC010E446}"/>
              </a:ext>
            </a:extLst>
          </p:cNvPr>
          <p:cNvPicPr>
            <a:picLocks noChangeAspect="1" noChangeArrowheads="1"/>
          </p:cNvPicPr>
          <p:nvPr/>
        </p:nvPicPr>
        <p:blipFill>
          <a:blip r:embed="rId3" cstate="print"/>
          <a:srcRect/>
          <a:stretch>
            <a:fillRect/>
          </a:stretch>
        </p:blipFill>
        <p:spPr bwMode="auto">
          <a:xfrm>
            <a:off x="7092280" y="-367268"/>
            <a:ext cx="1776007" cy="1872208"/>
          </a:xfrm>
          <a:prstGeom prst="rect">
            <a:avLst/>
          </a:prstGeom>
          <a:noFill/>
        </p:spPr>
      </p:pic>
      <p:sp>
        <p:nvSpPr>
          <p:cNvPr id="12" name="CuadroTexto 11">
            <a:extLst>
              <a:ext uri="{FF2B5EF4-FFF2-40B4-BE49-F238E27FC236}">
                <a16:creationId xmlns:a16="http://schemas.microsoft.com/office/drawing/2014/main" id="{8509C5BE-7BEB-80AE-C721-C1A992A03FF2}"/>
              </a:ext>
            </a:extLst>
          </p:cNvPr>
          <p:cNvSpPr txBox="1"/>
          <p:nvPr/>
        </p:nvSpPr>
        <p:spPr>
          <a:xfrm>
            <a:off x="7319919" y="6351015"/>
            <a:ext cx="1716577" cy="369332"/>
          </a:xfrm>
          <a:prstGeom prst="rect">
            <a:avLst/>
          </a:prstGeom>
          <a:noFill/>
        </p:spPr>
        <p:txBody>
          <a:bodyPr wrap="square" rtlCol="0">
            <a:spAutoFit/>
          </a:bodyPr>
          <a:lstStyle/>
          <a:p>
            <a:r>
              <a:rPr lang="es-ES" dirty="0"/>
              <a:t>IVA no incluido</a:t>
            </a:r>
          </a:p>
        </p:txBody>
      </p:sp>
      <p:sp>
        <p:nvSpPr>
          <p:cNvPr id="11" name="CuadroTexto 10">
            <a:extLst>
              <a:ext uri="{FF2B5EF4-FFF2-40B4-BE49-F238E27FC236}">
                <a16:creationId xmlns:a16="http://schemas.microsoft.com/office/drawing/2014/main" id="{5627D9C6-4F0A-46C1-8EE1-5F2E2604A13D}"/>
              </a:ext>
            </a:extLst>
          </p:cNvPr>
          <p:cNvSpPr txBox="1"/>
          <p:nvPr/>
        </p:nvSpPr>
        <p:spPr>
          <a:xfrm>
            <a:off x="278665" y="1502330"/>
            <a:ext cx="7041254" cy="830997"/>
          </a:xfrm>
          <a:prstGeom prst="rect">
            <a:avLst/>
          </a:prstGeom>
          <a:noFill/>
        </p:spPr>
        <p:txBody>
          <a:bodyPr wrap="square">
            <a:spAutoFit/>
          </a:bodyPr>
          <a:lstStyle/>
          <a:p>
            <a:r>
              <a:rPr lang="es-ES" sz="1600" dirty="0"/>
              <a:t>El Club de Tiro Madrid está ubicado en el Monte de El Pardo, un lugar con uno de los bosques y entornos mejor cuidados de Europa, con una situación privilegiada a tan solo 5 minutos del centro de Madrid.</a:t>
            </a:r>
          </a:p>
        </p:txBody>
      </p:sp>
      <p:pic>
        <p:nvPicPr>
          <p:cNvPr id="5" name="Imagen 4">
            <a:extLst>
              <a:ext uri="{FF2B5EF4-FFF2-40B4-BE49-F238E27FC236}">
                <a16:creationId xmlns:a16="http://schemas.microsoft.com/office/drawing/2014/main" id="{AE7FF7EC-9D33-4565-99B3-A0EDD2455A5F}"/>
              </a:ext>
            </a:extLst>
          </p:cNvPr>
          <p:cNvPicPr>
            <a:picLocks noChangeAspect="1"/>
          </p:cNvPicPr>
          <p:nvPr/>
        </p:nvPicPr>
        <p:blipFill>
          <a:blip r:embed="rId4"/>
          <a:stretch>
            <a:fillRect/>
          </a:stretch>
        </p:blipFill>
        <p:spPr>
          <a:xfrm>
            <a:off x="395537" y="2769975"/>
            <a:ext cx="4392488" cy="3232934"/>
          </a:xfrm>
          <a:prstGeom prst="rect">
            <a:avLst/>
          </a:prstGeom>
        </p:spPr>
      </p:pic>
      <p:pic>
        <p:nvPicPr>
          <p:cNvPr id="14" name="Imagen 13">
            <a:extLst>
              <a:ext uri="{FF2B5EF4-FFF2-40B4-BE49-F238E27FC236}">
                <a16:creationId xmlns:a16="http://schemas.microsoft.com/office/drawing/2014/main" id="{2BDBBB52-D084-4CC4-A228-2B38E35DCD8C}"/>
              </a:ext>
            </a:extLst>
          </p:cNvPr>
          <p:cNvPicPr>
            <a:picLocks noChangeAspect="1"/>
          </p:cNvPicPr>
          <p:nvPr/>
        </p:nvPicPr>
        <p:blipFill>
          <a:blip r:embed="rId5"/>
          <a:stretch>
            <a:fillRect/>
          </a:stretch>
        </p:blipFill>
        <p:spPr>
          <a:xfrm>
            <a:off x="4974048" y="2769975"/>
            <a:ext cx="3894239" cy="2828216"/>
          </a:xfrm>
          <a:prstGeom prst="rect">
            <a:avLst/>
          </a:prstGeom>
        </p:spPr>
      </p:pic>
    </p:spTree>
    <p:extLst>
      <p:ext uri="{BB962C8B-B14F-4D97-AF65-F5344CB8AC3E}">
        <p14:creationId xmlns:p14="http://schemas.microsoft.com/office/powerpoint/2010/main" val="36900146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uadroTexto 9">
            <a:extLst>
              <a:ext uri="{FF2B5EF4-FFF2-40B4-BE49-F238E27FC236}">
                <a16:creationId xmlns:a16="http://schemas.microsoft.com/office/drawing/2014/main" id="{98688DBA-6F44-4797-A48D-C85CA61F5118}"/>
              </a:ext>
            </a:extLst>
          </p:cNvPr>
          <p:cNvSpPr txBox="1"/>
          <p:nvPr/>
        </p:nvSpPr>
        <p:spPr>
          <a:xfrm>
            <a:off x="275713" y="491788"/>
            <a:ext cx="8035408" cy="769441"/>
          </a:xfrm>
          <a:prstGeom prst="rect">
            <a:avLst/>
          </a:prstGeom>
          <a:noFill/>
        </p:spPr>
        <p:txBody>
          <a:bodyPr wrap="square">
            <a:spAutoFit/>
          </a:bodyPr>
          <a:lstStyle/>
          <a:p>
            <a:pPr>
              <a:buClr>
                <a:srgbClr val="00B0F0"/>
              </a:buClr>
              <a:tabLst>
                <a:tab pos="538163" algn="l"/>
              </a:tabLst>
            </a:pPr>
            <a:r>
              <a:rPr lang="es-ES" sz="4400" b="1" dirty="0">
                <a:solidFill>
                  <a:srgbClr val="FFC000"/>
                </a:solidFill>
                <a:effectLst>
                  <a:outerShdw blurRad="38100" dist="38100" dir="2700000" algn="tl">
                    <a:srgbClr val="000000">
                      <a:alpha val="43137"/>
                    </a:srgbClr>
                  </a:outerShdw>
                </a:effectLst>
                <a:latin typeface="Avenir Next LT Pro" panose="020B0504020202020204" pitchFamily="34" charset="0"/>
              </a:rPr>
              <a:t>Club de Tiro de Madrid</a:t>
            </a:r>
          </a:p>
        </p:txBody>
      </p:sp>
      <p:pic>
        <p:nvPicPr>
          <p:cNvPr id="6" name="Picture 3" descr="C:\Users\Daniel\Desktop\CPP Gestión\logo_CPP_web.png">
            <a:extLst>
              <a:ext uri="{FF2B5EF4-FFF2-40B4-BE49-F238E27FC236}">
                <a16:creationId xmlns:a16="http://schemas.microsoft.com/office/drawing/2014/main" id="{5B9A7866-342F-D764-C650-1C2BC010E446}"/>
              </a:ext>
            </a:extLst>
          </p:cNvPr>
          <p:cNvPicPr>
            <a:picLocks noChangeAspect="1" noChangeArrowheads="1"/>
          </p:cNvPicPr>
          <p:nvPr/>
        </p:nvPicPr>
        <p:blipFill>
          <a:blip r:embed="rId3" cstate="print"/>
          <a:srcRect/>
          <a:stretch>
            <a:fillRect/>
          </a:stretch>
        </p:blipFill>
        <p:spPr bwMode="auto">
          <a:xfrm>
            <a:off x="7092280" y="-367268"/>
            <a:ext cx="1776007" cy="1872208"/>
          </a:xfrm>
          <a:prstGeom prst="rect">
            <a:avLst/>
          </a:prstGeom>
          <a:noFill/>
        </p:spPr>
      </p:pic>
      <p:sp>
        <p:nvSpPr>
          <p:cNvPr id="12" name="CuadroTexto 11">
            <a:extLst>
              <a:ext uri="{FF2B5EF4-FFF2-40B4-BE49-F238E27FC236}">
                <a16:creationId xmlns:a16="http://schemas.microsoft.com/office/drawing/2014/main" id="{8509C5BE-7BEB-80AE-C721-C1A992A03FF2}"/>
              </a:ext>
            </a:extLst>
          </p:cNvPr>
          <p:cNvSpPr txBox="1"/>
          <p:nvPr/>
        </p:nvSpPr>
        <p:spPr>
          <a:xfrm>
            <a:off x="7319919" y="6488668"/>
            <a:ext cx="1716577" cy="369332"/>
          </a:xfrm>
          <a:prstGeom prst="rect">
            <a:avLst/>
          </a:prstGeom>
          <a:noFill/>
        </p:spPr>
        <p:txBody>
          <a:bodyPr wrap="square" rtlCol="0">
            <a:spAutoFit/>
          </a:bodyPr>
          <a:lstStyle/>
          <a:p>
            <a:r>
              <a:rPr lang="es-ES" dirty="0"/>
              <a:t>IVA no incluido</a:t>
            </a:r>
          </a:p>
        </p:txBody>
      </p:sp>
      <p:sp>
        <p:nvSpPr>
          <p:cNvPr id="11" name="CuadroTexto 10">
            <a:extLst>
              <a:ext uri="{FF2B5EF4-FFF2-40B4-BE49-F238E27FC236}">
                <a16:creationId xmlns:a16="http://schemas.microsoft.com/office/drawing/2014/main" id="{5627D9C6-4F0A-46C1-8EE1-5F2E2604A13D}"/>
              </a:ext>
            </a:extLst>
          </p:cNvPr>
          <p:cNvSpPr txBox="1"/>
          <p:nvPr/>
        </p:nvSpPr>
        <p:spPr>
          <a:xfrm>
            <a:off x="278665" y="1502330"/>
            <a:ext cx="7041254" cy="1600438"/>
          </a:xfrm>
          <a:prstGeom prst="rect">
            <a:avLst/>
          </a:prstGeom>
          <a:noFill/>
        </p:spPr>
        <p:txBody>
          <a:bodyPr wrap="square">
            <a:spAutoFit/>
          </a:bodyPr>
          <a:lstStyle/>
          <a:p>
            <a:r>
              <a:rPr lang="es-ES" b="1" dirty="0"/>
              <a:t>INVERNADERO</a:t>
            </a:r>
          </a:p>
          <a:p>
            <a:r>
              <a:rPr lang="es-ES" sz="1600" dirty="0"/>
              <a:t>Sus acabados artesanales y naturales convierten a este espacio en un auténtico invernadero lleno de singularidad y personalidad.</a:t>
            </a:r>
          </a:p>
          <a:p>
            <a:endParaRPr lang="es-ES" sz="1600" dirty="0"/>
          </a:p>
          <a:p>
            <a:r>
              <a:rPr lang="es-ES" sz="1600" dirty="0"/>
              <a:t>Sus jardines con más de 2.000 m</a:t>
            </a:r>
            <a:r>
              <a:rPr lang="es-ES" sz="1600" baseline="30000" dirty="0"/>
              <a:t>2</a:t>
            </a:r>
            <a:r>
              <a:rPr lang="es-ES" sz="1600" dirty="0"/>
              <a:t>, son uno de sus principales atractivos. Dispone de entrada y aparcamiento independientes de 1.200 m</a:t>
            </a:r>
            <a:r>
              <a:rPr lang="es-ES" sz="1600" baseline="30000" dirty="0"/>
              <a:t>2</a:t>
            </a:r>
            <a:r>
              <a:rPr lang="es-ES" sz="1600" dirty="0"/>
              <a:t>, aseos y cocinas propias.</a:t>
            </a:r>
          </a:p>
        </p:txBody>
      </p:sp>
      <p:pic>
        <p:nvPicPr>
          <p:cNvPr id="15" name="Imagen 14">
            <a:extLst>
              <a:ext uri="{FF2B5EF4-FFF2-40B4-BE49-F238E27FC236}">
                <a16:creationId xmlns:a16="http://schemas.microsoft.com/office/drawing/2014/main" id="{E6544A84-D369-4CD3-893E-27BA1B9A408E}"/>
              </a:ext>
            </a:extLst>
          </p:cNvPr>
          <p:cNvPicPr>
            <a:picLocks noChangeAspect="1"/>
          </p:cNvPicPr>
          <p:nvPr/>
        </p:nvPicPr>
        <p:blipFill>
          <a:blip r:embed="rId4"/>
          <a:stretch>
            <a:fillRect/>
          </a:stretch>
        </p:blipFill>
        <p:spPr>
          <a:xfrm>
            <a:off x="4658049" y="4355059"/>
            <a:ext cx="2553419" cy="1845892"/>
          </a:xfrm>
          <a:prstGeom prst="rect">
            <a:avLst/>
          </a:prstGeom>
        </p:spPr>
      </p:pic>
      <p:pic>
        <p:nvPicPr>
          <p:cNvPr id="17" name="Imagen 16">
            <a:extLst>
              <a:ext uri="{FF2B5EF4-FFF2-40B4-BE49-F238E27FC236}">
                <a16:creationId xmlns:a16="http://schemas.microsoft.com/office/drawing/2014/main" id="{714B0E50-1D61-4F40-AD12-E7B03D7682A0}"/>
              </a:ext>
            </a:extLst>
          </p:cNvPr>
          <p:cNvPicPr>
            <a:picLocks noChangeAspect="1"/>
          </p:cNvPicPr>
          <p:nvPr/>
        </p:nvPicPr>
        <p:blipFill>
          <a:blip r:embed="rId5"/>
          <a:stretch>
            <a:fillRect/>
          </a:stretch>
        </p:blipFill>
        <p:spPr>
          <a:xfrm>
            <a:off x="539552" y="3573027"/>
            <a:ext cx="3946401" cy="2627924"/>
          </a:xfrm>
          <a:prstGeom prst="rect">
            <a:avLst/>
          </a:prstGeom>
        </p:spPr>
      </p:pic>
    </p:spTree>
    <p:extLst>
      <p:ext uri="{BB962C8B-B14F-4D97-AF65-F5344CB8AC3E}">
        <p14:creationId xmlns:p14="http://schemas.microsoft.com/office/powerpoint/2010/main" val="292590629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uadroTexto 9">
            <a:extLst>
              <a:ext uri="{FF2B5EF4-FFF2-40B4-BE49-F238E27FC236}">
                <a16:creationId xmlns:a16="http://schemas.microsoft.com/office/drawing/2014/main" id="{98688DBA-6F44-4797-A48D-C85CA61F5118}"/>
              </a:ext>
            </a:extLst>
          </p:cNvPr>
          <p:cNvSpPr txBox="1"/>
          <p:nvPr/>
        </p:nvSpPr>
        <p:spPr>
          <a:xfrm>
            <a:off x="275713" y="491788"/>
            <a:ext cx="8035408" cy="769441"/>
          </a:xfrm>
          <a:prstGeom prst="rect">
            <a:avLst/>
          </a:prstGeom>
          <a:noFill/>
        </p:spPr>
        <p:txBody>
          <a:bodyPr wrap="square">
            <a:spAutoFit/>
          </a:bodyPr>
          <a:lstStyle/>
          <a:p>
            <a:pPr>
              <a:buClr>
                <a:srgbClr val="00B0F0"/>
              </a:buClr>
              <a:tabLst>
                <a:tab pos="538163" algn="l"/>
              </a:tabLst>
            </a:pPr>
            <a:r>
              <a:rPr lang="es-ES" sz="4400" b="1" dirty="0">
                <a:solidFill>
                  <a:srgbClr val="FFC000"/>
                </a:solidFill>
                <a:effectLst>
                  <a:outerShdw blurRad="38100" dist="38100" dir="2700000" algn="tl">
                    <a:srgbClr val="000000">
                      <a:alpha val="43137"/>
                    </a:srgbClr>
                  </a:outerShdw>
                </a:effectLst>
                <a:latin typeface="Avenir Next LT Pro" panose="020B0504020202020204" pitchFamily="34" charset="0"/>
              </a:rPr>
              <a:t>Club de Tiro de Madrid</a:t>
            </a:r>
          </a:p>
        </p:txBody>
      </p:sp>
      <p:pic>
        <p:nvPicPr>
          <p:cNvPr id="6" name="Picture 3" descr="C:\Users\Daniel\Desktop\CPP Gestión\logo_CPP_web.png">
            <a:extLst>
              <a:ext uri="{FF2B5EF4-FFF2-40B4-BE49-F238E27FC236}">
                <a16:creationId xmlns:a16="http://schemas.microsoft.com/office/drawing/2014/main" id="{5B9A7866-342F-D764-C650-1C2BC010E446}"/>
              </a:ext>
            </a:extLst>
          </p:cNvPr>
          <p:cNvPicPr>
            <a:picLocks noChangeAspect="1" noChangeArrowheads="1"/>
          </p:cNvPicPr>
          <p:nvPr/>
        </p:nvPicPr>
        <p:blipFill>
          <a:blip r:embed="rId3" cstate="print"/>
          <a:srcRect/>
          <a:stretch>
            <a:fillRect/>
          </a:stretch>
        </p:blipFill>
        <p:spPr bwMode="auto">
          <a:xfrm>
            <a:off x="7092280" y="-367268"/>
            <a:ext cx="1776007" cy="1872208"/>
          </a:xfrm>
          <a:prstGeom prst="rect">
            <a:avLst/>
          </a:prstGeom>
          <a:noFill/>
        </p:spPr>
      </p:pic>
      <p:sp>
        <p:nvSpPr>
          <p:cNvPr id="12" name="CuadroTexto 11">
            <a:extLst>
              <a:ext uri="{FF2B5EF4-FFF2-40B4-BE49-F238E27FC236}">
                <a16:creationId xmlns:a16="http://schemas.microsoft.com/office/drawing/2014/main" id="{8509C5BE-7BEB-80AE-C721-C1A992A03FF2}"/>
              </a:ext>
            </a:extLst>
          </p:cNvPr>
          <p:cNvSpPr txBox="1"/>
          <p:nvPr/>
        </p:nvSpPr>
        <p:spPr>
          <a:xfrm>
            <a:off x="7319919" y="6488668"/>
            <a:ext cx="1716577" cy="369332"/>
          </a:xfrm>
          <a:prstGeom prst="rect">
            <a:avLst/>
          </a:prstGeom>
          <a:noFill/>
        </p:spPr>
        <p:txBody>
          <a:bodyPr wrap="square" rtlCol="0">
            <a:spAutoFit/>
          </a:bodyPr>
          <a:lstStyle/>
          <a:p>
            <a:r>
              <a:rPr lang="es-ES" dirty="0"/>
              <a:t>IVA no incluido</a:t>
            </a:r>
          </a:p>
        </p:txBody>
      </p:sp>
      <p:sp>
        <p:nvSpPr>
          <p:cNvPr id="9" name="CuadroTexto 8">
            <a:extLst>
              <a:ext uri="{FF2B5EF4-FFF2-40B4-BE49-F238E27FC236}">
                <a16:creationId xmlns:a16="http://schemas.microsoft.com/office/drawing/2014/main" id="{FC2696D2-6614-4F27-BD81-0BB425C8D7FC}"/>
              </a:ext>
            </a:extLst>
          </p:cNvPr>
          <p:cNvSpPr txBox="1"/>
          <p:nvPr/>
        </p:nvSpPr>
        <p:spPr>
          <a:xfrm>
            <a:off x="385187" y="1366897"/>
            <a:ext cx="8118733" cy="1354217"/>
          </a:xfrm>
          <a:prstGeom prst="rect">
            <a:avLst/>
          </a:prstGeom>
          <a:noFill/>
        </p:spPr>
        <p:txBody>
          <a:bodyPr wrap="square">
            <a:spAutoFit/>
          </a:bodyPr>
          <a:lstStyle/>
          <a:p>
            <a:r>
              <a:rPr lang="es-ES" b="1" dirty="0"/>
              <a:t>PISCINA</a:t>
            </a:r>
          </a:p>
          <a:p>
            <a:r>
              <a:rPr lang="es-ES" sz="1600" dirty="0"/>
              <a:t>Un oasis de frescura y exclusividad en el corazón de Club de Tiro Madrid. Rodeada de exuberantes zonas verdes, la espectacular piscina va más allá de ser simplemente un espacio acuático. Acogedores rincones, un área de restauración y cómodas tumbonas que te invitan a relajarte y socializar. </a:t>
            </a:r>
          </a:p>
        </p:txBody>
      </p:sp>
      <p:pic>
        <p:nvPicPr>
          <p:cNvPr id="3" name="Imagen 2">
            <a:extLst>
              <a:ext uri="{FF2B5EF4-FFF2-40B4-BE49-F238E27FC236}">
                <a16:creationId xmlns:a16="http://schemas.microsoft.com/office/drawing/2014/main" id="{47535F66-B965-4D27-ACDB-4BCAB81C2E3E}"/>
              </a:ext>
            </a:extLst>
          </p:cNvPr>
          <p:cNvPicPr>
            <a:picLocks noChangeAspect="1"/>
          </p:cNvPicPr>
          <p:nvPr/>
        </p:nvPicPr>
        <p:blipFill>
          <a:blip r:embed="rId4"/>
          <a:stretch>
            <a:fillRect/>
          </a:stretch>
        </p:blipFill>
        <p:spPr>
          <a:xfrm>
            <a:off x="353399" y="3705428"/>
            <a:ext cx="4139952" cy="3104964"/>
          </a:xfrm>
          <a:prstGeom prst="rect">
            <a:avLst/>
          </a:prstGeom>
        </p:spPr>
      </p:pic>
      <p:pic>
        <p:nvPicPr>
          <p:cNvPr id="4" name="Imagen 3">
            <a:extLst>
              <a:ext uri="{FF2B5EF4-FFF2-40B4-BE49-F238E27FC236}">
                <a16:creationId xmlns:a16="http://schemas.microsoft.com/office/drawing/2014/main" id="{3B05A769-5700-46F7-BC77-7D6152193C1D}"/>
              </a:ext>
            </a:extLst>
          </p:cNvPr>
          <p:cNvPicPr>
            <a:picLocks noChangeAspect="1"/>
          </p:cNvPicPr>
          <p:nvPr/>
        </p:nvPicPr>
        <p:blipFill>
          <a:blip r:embed="rId5"/>
          <a:stretch>
            <a:fillRect/>
          </a:stretch>
        </p:blipFill>
        <p:spPr>
          <a:xfrm>
            <a:off x="4570262" y="3705428"/>
            <a:ext cx="2328723" cy="3104964"/>
          </a:xfrm>
          <a:prstGeom prst="rect">
            <a:avLst/>
          </a:prstGeom>
        </p:spPr>
      </p:pic>
      <p:sp>
        <p:nvSpPr>
          <p:cNvPr id="2" name="CuadroTexto 1">
            <a:extLst>
              <a:ext uri="{FF2B5EF4-FFF2-40B4-BE49-F238E27FC236}">
                <a16:creationId xmlns:a16="http://schemas.microsoft.com/office/drawing/2014/main" id="{A25F3F34-13E8-4C44-A8E0-906014A815BD}"/>
              </a:ext>
            </a:extLst>
          </p:cNvPr>
          <p:cNvSpPr txBox="1"/>
          <p:nvPr/>
        </p:nvSpPr>
        <p:spPr>
          <a:xfrm>
            <a:off x="421349" y="2849277"/>
            <a:ext cx="7463019" cy="338554"/>
          </a:xfrm>
          <a:prstGeom prst="rect">
            <a:avLst/>
          </a:prstGeom>
          <a:noFill/>
        </p:spPr>
        <p:txBody>
          <a:bodyPr wrap="square" rtlCol="0">
            <a:spAutoFit/>
          </a:bodyPr>
          <a:lstStyle/>
          <a:p>
            <a:r>
              <a:rPr lang="es-ES" sz="1600" b="1" dirty="0"/>
              <a:t>COSTE ALQUILER DE LOS DOS ESPACIOS (INVERNADERO+PISCINA) 	5.000 €</a:t>
            </a:r>
          </a:p>
        </p:txBody>
      </p:sp>
    </p:spTree>
    <p:extLst>
      <p:ext uri="{BB962C8B-B14F-4D97-AF65-F5344CB8AC3E}">
        <p14:creationId xmlns:p14="http://schemas.microsoft.com/office/powerpoint/2010/main" val="44308367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uadroTexto 9">
            <a:extLst>
              <a:ext uri="{FF2B5EF4-FFF2-40B4-BE49-F238E27FC236}">
                <a16:creationId xmlns:a16="http://schemas.microsoft.com/office/drawing/2014/main" id="{98688DBA-6F44-4797-A48D-C85CA61F5118}"/>
              </a:ext>
            </a:extLst>
          </p:cNvPr>
          <p:cNvSpPr txBox="1"/>
          <p:nvPr/>
        </p:nvSpPr>
        <p:spPr>
          <a:xfrm>
            <a:off x="275713" y="491788"/>
            <a:ext cx="8035408" cy="769441"/>
          </a:xfrm>
          <a:prstGeom prst="rect">
            <a:avLst/>
          </a:prstGeom>
          <a:noFill/>
        </p:spPr>
        <p:txBody>
          <a:bodyPr wrap="square">
            <a:spAutoFit/>
          </a:bodyPr>
          <a:lstStyle/>
          <a:p>
            <a:pPr>
              <a:buClr>
                <a:srgbClr val="00B0F0"/>
              </a:buClr>
              <a:tabLst>
                <a:tab pos="538163" algn="l"/>
              </a:tabLst>
            </a:pPr>
            <a:r>
              <a:rPr lang="es-ES" sz="4400" b="1" dirty="0">
                <a:solidFill>
                  <a:srgbClr val="FFC000"/>
                </a:solidFill>
                <a:effectLst>
                  <a:outerShdw blurRad="38100" dist="38100" dir="2700000" algn="tl">
                    <a:srgbClr val="000000">
                      <a:alpha val="43137"/>
                    </a:srgbClr>
                  </a:outerShdw>
                </a:effectLst>
                <a:latin typeface="Avenir Next LT Pro" panose="020B0504020202020204" pitchFamily="34" charset="0"/>
              </a:rPr>
              <a:t>Club de Tiro de Madrid</a:t>
            </a:r>
          </a:p>
        </p:txBody>
      </p:sp>
      <p:pic>
        <p:nvPicPr>
          <p:cNvPr id="6" name="Picture 3" descr="C:\Users\Daniel\Desktop\CPP Gestión\logo_CPP_web.png">
            <a:extLst>
              <a:ext uri="{FF2B5EF4-FFF2-40B4-BE49-F238E27FC236}">
                <a16:creationId xmlns:a16="http://schemas.microsoft.com/office/drawing/2014/main" id="{5B9A7866-342F-D764-C650-1C2BC010E446}"/>
              </a:ext>
            </a:extLst>
          </p:cNvPr>
          <p:cNvPicPr>
            <a:picLocks noChangeAspect="1" noChangeArrowheads="1"/>
          </p:cNvPicPr>
          <p:nvPr/>
        </p:nvPicPr>
        <p:blipFill>
          <a:blip r:embed="rId3" cstate="print"/>
          <a:srcRect/>
          <a:stretch>
            <a:fillRect/>
          </a:stretch>
        </p:blipFill>
        <p:spPr bwMode="auto">
          <a:xfrm>
            <a:off x="7092280" y="-367268"/>
            <a:ext cx="1776007" cy="1872208"/>
          </a:xfrm>
          <a:prstGeom prst="rect">
            <a:avLst/>
          </a:prstGeom>
          <a:noFill/>
        </p:spPr>
      </p:pic>
      <p:sp>
        <p:nvSpPr>
          <p:cNvPr id="12" name="CuadroTexto 11">
            <a:extLst>
              <a:ext uri="{FF2B5EF4-FFF2-40B4-BE49-F238E27FC236}">
                <a16:creationId xmlns:a16="http://schemas.microsoft.com/office/drawing/2014/main" id="{8509C5BE-7BEB-80AE-C721-C1A992A03FF2}"/>
              </a:ext>
            </a:extLst>
          </p:cNvPr>
          <p:cNvSpPr txBox="1"/>
          <p:nvPr/>
        </p:nvSpPr>
        <p:spPr>
          <a:xfrm>
            <a:off x="7319919" y="6488668"/>
            <a:ext cx="1716577" cy="369332"/>
          </a:xfrm>
          <a:prstGeom prst="rect">
            <a:avLst/>
          </a:prstGeom>
          <a:noFill/>
        </p:spPr>
        <p:txBody>
          <a:bodyPr wrap="square" rtlCol="0">
            <a:spAutoFit/>
          </a:bodyPr>
          <a:lstStyle/>
          <a:p>
            <a:r>
              <a:rPr lang="es-ES" dirty="0"/>
              <a:t>IVA no incluido</a:t>
            </a:r>
          </a:p>
        </p:txBody>
      </p:sp>
      <p:sp>
        <p:nvSpPr>
          <p:cNvPr id="11" name="CuadroTexto 10">
            <a:extLst>
              <a:ext uri="{FF2B5EF4-FFF2-40B4-BE49-F238E27FC236}">
                <a16:creationId xmlns:a16="http://schemas.microsoft.com/office/drawing/2014/main" id="{49AE727B-26DE-4BF7-A70F-85A0E9298B76}"/>
              </a:ext>
            </a:extLst>
          </p:cNvPr>
          <p:cNvSpPr txBox="1"/>
          <p:nvPr/>
        </p:nvSpPr>
        <p:spPr>
          <a:xfrm>
            <a:off x="510895" y="1325836"/>
            <a:ext cx="8118733" cy="1815882"/>
          </a:xfrm>
          <a:prstGeom prst="rect">
            <a:avLst/>
          </a:prstGeom>
          <a:noFill/>
        </p:spPr>
        <p:txBody>
          <a:bodyPr wrap="square">
            <a:spAutoFit/>
          </a:bodyPr>
          <a:lstStyle/>
          <a:p>
            <a:pPr marL="285750" indent="-285750">
              <a:buFont typeface="Arial" panose="020B0604020202020204" pitchFamily="34" charset="0"/>
              <a:buChar char="•"/>
            </a:pPr>
            <a:r>
              <a:rPr lang="es-ES" sz="1400" dirty="0" err="1"/>
              <a:t>Coffee</a:t>
            </a:r>
            <a:r>
              <a:rPr lang="es-ES" sz="1400" dirty="0"/>
              <a:t>, desde		</a:t>
            </a:r>
            <a:r>
              <a:rPr lang="es-ES" sz="1400" b="1" dirty="0"/>
              <a:t>15,50 €/</a:t>
            </a:r>
            <a:r>
              <a:rPr lang="es-ES" sz="1400" b="1" dirty="0" err="1"/>
              <a:t>pax</a:t>
            </a:r>
            <a:endParaRPr lang="es-ES" sz="1400" b="1" dirty="0"/>
          </a:p>
          <a:p>
            <a:pPr marL="285750" indent="-285750">
              <a:buFont typeface="Arial" panose="020B0604020202020204" pitchFamily="34" charset="0"/>
              <a:buChar char="•"/>
            </a:pPr>
            <a:r>
              <a:rPr lang="es-ES" sz="1400" dirty="0"/>
              <a:t>Almuerzo cóctel, desde	</a:t>
            </a:r>
            <a:r>
              <a:rPr lang="es-ES" sz="1400" b="1" dirty="0"/>
              <a:t>50 €/</a:t>
            </a:r>
            <a:r>
              <a:rPr lang="es-ES" sz="1400" b="1" dirty="0" err="1"/>
              <a:t>pax</a:t>
            </a:r>
            <a:endParaRPr lang="es-ES" sz="1400" b="1" dirty="0"/>
          </a:p>
          <a:p>
            <a:pPr marL="285750" indent="-285750">
              <a:buFont typeface="Arial" panose="020B0604020202020204" pitchFamily="34" charset="0"/>
              <a:buChar char="•"/>
            </a:pPr>
            <a:r>
              <a:rPr lang="es-ES" sz="1400" dirty="0"/>
              <a:t>Servicio de barra libre</a:t>
            </a:r>
          </a:p>
          <a:p>
            <a:pPr lvl="1"/>
            <a:r>
              <a:rPr lang="es-ES" sz="1400" dirty="0"/>
              <a:t>2 hora		</a:t>
            </a:r>
            <a:r>
              <a:rPr lang="es-ES" sz="1400" b="1" dirty="0"/>
              <a:t>22 €/</a:t>
            </a:r>
            <a:r>
              <a:rPr lang="es-ES" sz="1400" b="1" dirty="0" err="1"/>
              <a:t>pax</a:t>
            </a:r>
            <a:endParaRPr lang="es-ES" sz="1400" b="1" dirty="0"/>
          </a:p>
          <a:p>
            <a:pPr lvl="1"/>
            <a:r>
              <a:rPr lang="es-ES" sz="1400" dirty="0"/>
              <a:t>3 horas 		</a:t>
            </a:r>
            <a:r>
              <a:rPr lang="es-ES" sz="1400" b="1" dirty="0"/>
              <a:t>30 €/</a:t>
            </a:r>
            <a:r>
              <a:rPr lang="es-ES" sz="1400" b="1" dirty="0" err="1"/>
              <a:t>pax</a:t>
            </a:r>
            <a:endParaRPr lang="es-ES" sz="1400" b="1" dirty="0"/>
          </a:p>
          <a:p>
            <a:pPr lvl="1"/>
            <a:r>
              <a:rPr lang="es-ES" sz="1400" dirty="0"/>
              <a:t>4 horas y siguientes	</a:t>
            </a:r>
            <a:r>
              <a:rPr lang="es-ES" sz="1400" b="1" dirty="0"/>
              <a:t>12,50 €/</a:t>
            </a:r>
            <a:r>
              <a:rPr lang="es-ES" sz="1400" b="1" dirty="0" err="1"/>
              <a:t>pax</a:t>
            </a:r>
            <a:r>
              <a:rPr lang="es-ES" sz="1400" b="1" dirty="0"/>
              <a:t>/hora</a:t>
            </a:r>
          </a:p>
          <a:p>
            <a:pPr marL="285750" indent="-285750">
              <a:buFont typeface="Arial" panose="020B0604020202020204" pitchFamily="34" charset="0"/>
              <a:buChar char="•"/>
            </a:pPr>
            <a:r>
              <a:rPr lang="es-ES" sz="1400" dirty="0"/>
              <a:t>Resopón	    	</a:t>
            </a:r>
            <a:r>
              <a:rPr lang="es-ES" sz="1400" b="1" dirty="0"/>
              <a:t> 	  7,50 €/</a:t>
            </a:r>
            <a:r>
              <a:rPr lang="es-ES" sz="1400" b="1" dirty="0" err="1"/>
              <a:t>pax</a:t>
            </a:r>
            <a:endParaRPr lang="es-ES" sz="1400" b="1" dirty="0"/>
          </a:p>
          <a:p>
            <a:pPr marL="285750" indent="-285750">
              <a:buFont typeface="Arial" panose="020B0604020202020204" pitchFamily="34" charset="0"/>
              <a:buChar char="•"/>
            </a:pPr>
            <a:endParaRPr lang="es-ES" sz="1400" dirty="0"/>
          </a:p>
        </p:txBody>
      </p:sp>
      <p:pic>
        <p:nvPicPr>
          <p:cNvPr id="5" name="Imagen 4">
            <a:extLst>
              <a:ext uri="{FF2B5EF4-FFF2-40B4-BE49-F238E27FC236}">
                <a16:creationId xmlns:a16="http://schemas.microsoft.com/office/drawing/2014/main" id="{E85C4728-FB33-40CF-B4DB-A24871014C3C}"/>
              </a:ext>
            </a:extLst>
          </p:cNvPr>
          <p:cNvPicPr>
            <a:picLocks noChangeAspect="1"/>
          </p:cNvPicPr>
          <p:nvPr/>
        </p:nvPicPr>
        <p:blipFill>
          <a:blip r:embed="rId4"/>
          <a:stretch>
            <a:fillRect/>
          </a:stretch>
        </p:blipFill>
        <p:spPr>
          <a:xfrm>
            <a:off x="5059682" y="1754457"/>
            <a:ext cx="3328742" cy="4734211"/>
          </a:xfrm>
          <a:prstGeom prst="rect">
            <a:avLst/>
          </a:prstGeom>
        </p:spPr>
      </p:pic>
      <p:pic>
        <p:nvPicPr>
          <p:cNvPr id="7" name="Imagen 6">
            <a:extLst>
              <a:ext uri="{FF2B5EF4-FFF2-40B4-BE49-F238E27FC236}">
                <a16:creationId xmlns:a16="http://schemas.microsoft.com/office/drawing/2014/main" id="{5B8D6EBD-768B-4B55-84DB-1CD2958E7CCE}"/>
              </a:ext>
            </a:extLst>
          </p:cNvPr>
          <p:cNvPicPr>
            <a:picLocks noChangeAspect="1"/>
          </p:cNvPicPr>
          <p:nvPr/>
        </p:nvPicPr>
        <p:blipFill>
          <a:blip r:embed="rId5"/>
          <a:stretch>
            <a:fillRect/>
          </a:stretch>
        </p:blipFill>
        <p:spPr>
          <a:xfrm>
            <a:off x="1475656" y="3244334"/>
            <a:ext cx="3456565" cy="3244334"/>
          </a:xfrm>
          <a:prstGeom prst="rect">
            <a:avLst/>
          </a:prstGeom>
        </p:spPr>
      </p:pic>
    </p:spTree>
    <p:extLst>
      <p:ext uri="{BB962C8B-B14F-4D97-AF65-F5344CB8AC3E}">
        <p14:creationId xmlns:p14="http://schemas.microsoft.com/office/powerpoint/2010/main" val="369088185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5 Rectángulo">
            <a:extLst>
              <a:ext uri="{FF2B5EF4-FFF2-40B4-BE49-F238E27FC236}">
                <a16:creationId xmlns:a16="http://schemas.microsoft.com/office/drawing/2014/main" id="{5BAEAE1A-6327-43A8-BA80-B0800DFD5F7B}"/>
              </a:ext>
            </a:extLst>
          </p:cNvPr>
          <p:cNvSpPr>
            <a:spLocks noChangeArrowheads="1"/>
          </p:cNvSpPr>
          <p:nvPr/>
        </p:nvSpPr>
        <p:spPr bwMode="auto">
          <a:xfrm>
            <a:off x="4528758" y="2492896"/>
            <a:ext cx="3028950" cy="739775"/>
          </a:xfrm>
          <a:prstGeom prst="rect">
            <a:avLst/>
          </a:prstGeom>
          <a:noFill/>
          <a:ln w="28575">
            <a:noFill/>
            <a:miter lim="800000"/>
            <a:headEnd/>
            <a:tailEnd/>
          </a:ln>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s-ES" altLang="es-ES" sz="1400" dirty="0">
                <a:latin typeface="Calibri" panose="020F0502020204030204" pitchFamily="34" charset="0"/>
              </a:rPr>
              <a:t>Daniel Pedrosa </a:t>
            </a:r>
          </a:p>
          <a:p>
            <a:pPr eaLnBrk="1" hangingPunct="1"/>
            <a:r>
              <a:rPr lang="es-ES" altLang="es-ES" sz="1400" dirty="0">
                <a:latin typeface="Calibri" panose="020F0502020204030204" pitchFamily="34" charset="0"/>
                <a:hlinkClick r:id="rId2"/>
              </a:rPr>
              <a:t>daniel@cpp-publicidad.com</a:t>
            </a:r>
            <a:r>
              <a:rPr lang="es-ES" altLang="es-ES" sz="1400" dirty="0">
                <a:latin typeface="Calibri" panose="020F0502020204030204" pitchFamily="34" charset="0"/>
              </a:rPr>
              <a:t> </a:t>
            </a:r>
          </a:p>
          <a:p>
            <a:pPr eaLnBrk="1" hangingPunct="1"/>
            <a:r>
              <a:rPr lang="es-ES" altLang="es-ES" sz="1400" dirty="0">
                <a:latin typeface="Calibri" panose="020F0502020204030204" pitchFamily="34" charset="0"/>
              </a:rPr>
              <a:t>609.138.457</a:t>
            </a:r>
            <a:endParaRPr lang="es-ES" altLang="es-ES" sz="1400" dirty="0">
              <a:latin typeface="Gill Sans MT Condensed" panose="020B0506020104020203" pitchFamily="34" charset="0"/>
              <a:cs typeface="Gautami" panose="020B0502040204020203" pitchFamily="34" charset="0"/>
            </a:endParaRPr>
          </a:p>
        </p:txBody>
      </p:sp>
      <p:pic>
        <p:nvPicPr>
          <p:cNvPr id="6" name="Picture 6">
            <a:extLst>
              <a:ext uri="{FF2B5EF4-FFF2-40B4-BE49-F238E27FC236}">
                <a16:creationId xmlns:a16="http://schemas.microsoft.com/office/drawing/2014/main" id="{5506D48E-B76D-44E8-A040-2519420E440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87450" y="1703388"/>
            <a:ext cx="2981325" cy="402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15 Rectángulo">
            <a:extLst>
              <a:ext uri="{FF2B5EF4-FFF2-40B4-BE49-F238E27FC236}">
                <a16:creationId xmlns:a16="http://schemas.microsoft.com/office/drawing/2014/main" id="{2D86DC57-F329-4626-93CB-C15C9D141F54}"/>
              </a:ext>
            </a:extLst>
          </p:cNvPr>
          <p:cNvSpPr>
            <a:spLocks noChangeArrowheads="1"/>
          </p:cNvSpPr>
          <p:nvPr/>
        </p:nvSpPr>
        <p:spPr bwMode="auto">
          <a:xfrm>
            <a:off x="4499992" y="3388995"/>
            <a:ext cx="2928937" cy="739775"/>
          </a:xfrm>
          <a:prstGeom prst="rect">
            <a:avLst/>
          </a:prstGeom>
          <a:noFill/>
          <a:ln w="28575">
            <a:noFill/>
            <a:miter lim="800000"/>
            <a:headEnd/>
            <a:tailEnd/>
          </a:ln>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s-ES" altLang="es-ES" sz="1400" dirty="0">
                <a:latin typeface="Calibri" panose="020F0502020204030204" pitchFamily="34" charset="0"/>
              </a:rPr>
              <a:t>Olga García</a:t>
            </a:r>
          </a:p>
          <a:p>
            <a:pPr eaLnBrk="1" hangingPunct="1"/>
            <a:r>
              <a:rPr lang="es-ES" altLang="es-ES" sz="1400" dirty="0">
                <a:latin typeface="Calibri" panose="020F0502020204030204" pitchFamily="34" charset="0"/>
                <a:hlinkClick r:id="rId4"/>
              </a:rPr>
              <a:t>olga@cpp-publicidad.com</a:t>
            </a:r>
            <a:r>
              <a:rPr lang="es-ES" altLang="es-ES" sz="1400" dirty="0">
                <a:latin typeface="Calibri" panose="020F0502020204030204" pitchFamily="34" charset="0"/>
              </a:rPr>
              <a:t> </a:t>
            </a:r>
          </a:p>
          <a:p>
            <a:pPr eaLnBrk="1" hangingPunct="1"/>
            <a:r>
              <a:rPr lang="es-ES" altLang="es-ES" sz="1400" dirty="0">
                <a:latin typeface="Calibri" panose="020F0502020204030204" pitchFamily="34" charset="0"/>
              </a:rPr>
              <a:t>629.869.552</a:t>
            </a:r>
          </a:p>
        </p:txBody>
      </p:sp>
      <p:sp>
        <p:nvSpPr>
          <p:cNvPr id="9" name="CuadroTexto 8">
            <a:extLst>
              <a:ext uri="{FF2B5EF4-FFF2-40B4-BE49-F238E27FC236}">
                <a16:creationId xmlns:a16="http://schemas.microsoft.com/office/drawing/2014/main" id="{BD2A96BC-B231-465F-BC39-FAEF3D739786}"/>
              </a:ext>
            </a:extLst>
          </p:cNvPr>
          <p:cNvSpPr txBox="1"/>
          <p:nvPr/>
        </p:nvSpPr>
        <p:spPr>
          <a:xfrm>
            <a:off x="607886" y="704570"/>
            <a:ext cx="4572000" cy="769441"/>
          </a:xfrm>
          <a:prstGeom prst="rect">
            <a:avLst/>
          </a:prstGeom>
          <a:noFill/>
        </p:spPr>
        <p:txBody>
          <a:bodyPr wrap="square">
            <a:spAutoFit/>
          </a:bodyPr>
          <a:lstStyle/>
          <a:p>
            <a:pPr>
              <a:buClr>
                <a:srgbClr val="00B0F0"/>
              </a:buClr>
              <a:tabLst>
                <a:tab pos="538163" algn="l"/>
              </a:tabLst>
            </a:pPr>
            <a:r>
              <a:rPr lang="es-ES" sz="4400" b="1" dirty="0">
                <a:solidFill>
                  <a:srgbClr val="FFC000"/>
                </a:solidFill>
                <a:effectLst>
                  <a:outerShdw blurRad="38100" dist="38100" dir="2700000" algn="tl">
                    <a:srgbClr val="000000">
                      <a:alpha val="43137"/>
                    </a:srgbClr>
                  </a:outerShdw>
                </a:effectLst>
                <a:latin typeface="Avenir Next LT Pro" panose="020B0504020202020204" pitchFamily="34" charset="0"/>
              </a:rPr>
              <a:t>Contacto</a:t>
            </a:r>
          </a:p>
        </p:txBody>
      </p:sp>
      <p:sp>
        <p:nvSpPr>
          <p:cNvPr id="2" name="15 Rectángulo">
            <a:extLst>
              <a:ext uri="{FF2B5EF4-FFF2-40B4-BE49-F238E27FC236}">
                <a16:creationId xmlns:a16="http://schemas.microsoft.com/office/drawing/2014/main" id="{253997DC-94A3-EAD5-41D9-3DD06686BB5A}"/>
              </a:ext>
            </a:extLst>
          </p:cNvPr>
          <p:cNvSpPr>
            <a:spLocks noChangeArrowheads="1"/>
          </p:cNvSpPr>
          <p:nvPr/>
        </p:nvSpPr>
        <p:spPr bwMode="auto">
          <a:xfrm>
            <a:off x="4499991" y="4285094"/>
            <a:ext cx="2928937" cy="739775"/>
          </a:xfrm>
          <a:prstGeom prst="rect">
            <a:avLst/>
          </a:prstGeom>
          <a:noFill/>
          <a:ln w="28575">
            <a:noFill/>
            <a:miter lim="800000"/>
            <a:headEnd/>
            <a:tailEnd/>
          </a:ln>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s-ES" altLang="es-ES" sz="1400" dirty="0">
                <a:latin typeface="Calibri" panose="020F0502020204030204" pitchFamily="34" charset="0"/>
              </a:rPr>
              <a:t>Carmen Cañibano</a:t>
            </a:r>
          </a:p>
          <a:p>
            <a:pPr eaLnBrk="1" hangingPunct="1"/>
            <a:r>
              <a:rPr lang="es-ES" altLang="es-ES" sz="1400" dirty="0">
                <a:latin typeface="Calibri" panose="020F0502020204030204" pitchFamily="34" charset="0"/>
                <a:hlinkClick r:id="rId5"/>
              </a:rPr>
              <a:t>carmen@cpp-publicidad.com</a:t>
            </a:r>
            <a:r>
              <a:rPr lang="es-ES" altLang="es-ES" sz="1400" dirty="0">
                <a:latin typeface="Calibri" panose="020F0502020204030204" pitchFamily="34" charset="0"/>
              </a:rPr>
              <a:t> </a:t>
            </a:r>
          </a:p>
          <a:p>
            <a:pPr eaLnBrk="1" hangingPunct="1"/>
            <a:r>
              <a:rPr lang="es-ES" altLang="es-ES" sz="1400" dirty="0">
                <a:latin typeface="Calibri" panose="020F0502020204030204" pitchFamily="34" charset="0"/>
              </a:rPr>
              <a:t>654.543.785</a:t>
            </a:r>
          </a:p>
        </p:txBody>
      </p:sp>
    </p:spTree>
    <p:extLst>
      <p:ext uri="{BB962C8B-B14F-4D97-AF65-F5344CB8AC3E}">
        <p14:creationId xmlns:p14="http://schemas.microsoft.com/office/powerpoint/2010/main" val="24014692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uadroTexto 9">
            <a:extLst>
              <a:ext uri="{FF2B5EF4-FFF2-40B4-BE49-F238E27FC236}">
                <a16:creationId xmlns:a16="http://schemas.microsoft.com/office/drawing/2014/main" id="{98688DBA-6F44-4797-A48D-C85CA61F5118}"/>
              </a:ext>
            </a:extLst>
          </p:cNvPr>
          <p:cNvSpPr txBox="1"/>
          <p:nvPr/>
        </p:nvSpPr>
        <p:spPr>
          <a:xfrm>
            <a:off x="275713" y="491788"/>
            <a:ext cx="8035408" cy="769441"/>
          </a:xfrm>
          <a:prstGeom prst="rect">
            <a:avLst/>
          </a:prstGeom>
          <a:noFill/>
        </p:spPr>
        <p:txBody>
          <a:bodyPr wrap="square">
            <a:spAutoFit/>
          </a:bodyPr>
          <a:lstStyle/>
          <a:p>
            <a:pPr>
              <a:buClr>
                <a:srgbClr val="00B0F0"/>
              </a:buClr>
              <a:tabLst>
                <a:tab pos="538163" algn="l"/>
              </a:tabLst>
            </a:pPr>
            <a:r>
              <a:rPr lang="es-ES" sz="4400" b="1" dirty="0">
                <a:solidFill>
                  <a:srgbClr val="FFC000"/>
                </a:solidFill>
                <a:effectLst>
                  <a:outerShdw blurRad="38100" dist="38100" dir="2700000" algn="tl">
                    <a:srgbClr val="000000">
                      <a:alpha val="43137"/>
                    </a:srgbClr>
                  </a:outerShdw>
                </a:effectLst>
                <a:latin typeface="Avenir Next LT Pro" panose="020B0504020202020204" pitchFamily="34" charset="0"/>
              </a:rPr>
              <a:t>Descripción</a:t>
            </a:r>
          </a:p>
        </p:txBody>
      </p:sp>
      <p:pic>
        <p:nvPicPr>
          <p:cNvPr id="6" name="Picture 3" descr="C:\Users\Daniel\Desktop\CPP Gestión\logo_CPP_web.png">
            <a:extLst>
              <a:ext uri="{FF2B5EF4-FFF2-40B4-BE49-F238E27FC236}">
                <a16:creationId xmlns:a16="http://schemas.microsoft.com/office/drawing/2014/main" id="{5B9A7866-342F-D764-C650-1C2BC010E446}"/>
              </a:ext>
            </a:extLst>
          </p:cNvPr>
          <p:cNvPicPr>
            <a:picLocks noChangeAspect="1" noChangeArrowheads="1"/>
          </p:cNvPicPr>
          <p:nvPr/>
        </p:nvPicPr>
        <p:blipFill>
          <a:blip r:embed="rId3" cstate="print"/>
          <a:srcRect/>
          <a:stretch>
            <a:fillRect/>
          </a:stretch>
        </p:blipFill>
        <p:spPr bwMode="auto">
          <a:xfrm>
            <a:off x="7092280" y="-367268"/>
            <a:ext cx="1776007" cy="1872208"/>
          </a:xfrm>
          <a:prstGeom prst="rect">
            <a:avLst/>
          </a:prstGeom>
          <a:noFill/>
        </p:spPr>
      </p:pic>
      <p:sp>
        <p:nvSpPr>
          <p:cNvPr id="3" name="CuadroTexto 2">
            <a:extLst>
              <a:ext uri="{FF2B5EF4-FFF2-40B4-BE49-F238E27FC236}">
                <a16:creationId xmlns:a16="http://schemas.microsoft.com/office/drawing/2014/main" id="{B9A643EC-0181-B8E1-349A-8DE6BA00DF2C}"/>
              </a:ext>
            </a:extLst>
          </p:cNvPr>
          <p:cNvSpPr txBox="1"/>
          <p:nvPr/>
        </p:nvSpPr>
        <p:spPr>
          <a:xfrm>
            <a:off x="563459" y="1902331"/>
            <a:ext cx="7416824" cy="923330"/>
          </a:xfrm>
          <a:prstGeom prst="rect">
            <a:avLst/>
          </a:prstGeom>
          <a:noFill/>
        </p:spPr>
        <p:txBody>
          <a:bodyPr wrap="square">
            <a:spAutoFit/>
          </a:bodyPr>
          <a:lstStyle/>
          <a:p>
            <a:r>
              <a:rPr lang="es-ES" b="1" dirty="0"/>
              <a:t>Fecha:</a:t>
            </a:r>
            <a:r>
              <a:rPr lang="es-ES" dirty="0"/>
              <a:t> jueves 20/27 de junio. Por definir.</a:t>
            </a:r>
          </a:p>
          <a:p>
            <a:r>
              <a:rPr lang="es-ES" b="1" dirty="0"/>
              <a:t>Asistentes:</a:t>
            </a:r>
            <a:r>
              <a:rPr lang="es-ES" dirty="0"/>
              <a:t> 250 </a:t>
            </a:r>
            <a:r>
              <a:rPr lang="es-ES" dirty="0" err="1"/>
              <a:t>pax</a:t>
            </a:r>
            <a:r>
              <a:rPr lang="es-ES" dirty="0"/>
              <a:t> (León/BCN/Madrid/Santiago/Sevilla)</a:t>
            </a:r>
          </a:p>
          <a:p>
            <a:endParaRPr lang="es-ES" dirty="0"/>
          </a:p>
        </p:txBody>
      </p:sp>
      <p:pic>
        <p:nvPicPr>
          <p:cNvPr id="2" name="Imagen 1">
            <a:extLst>
              <a:ext uri="{FF2B5EF4-FFF2-40B4-BE49-F238E27FC236}">
                <a16:creationId xmlns:a16="http://schemas.microsoft.com/office/drawing/2014/main" id="{1C6E9FB7-7AAD-4BAE-941C-6D8C359318F9}"/>
              </a:ext>
            </a:extLst>
          </p:cNvPr>
          <p:cNvPicPr>
            <a:picLocks noChangeAspect="1"/>
          </p:cNvPicPr>
          <p:nvPr/>
        </p:nvPicPr>
        <p:blipFill>
          <a:blip r:embed="rId4"/>
          <a:stretch>
            <a:fillRect/>
          </a:stretch>
        </p:blipFill>
        <p:spPr>
          <a:xfrm>
            <a:off x="179512" y="4149080"/>
            <a:ext cx="3713952" cy="2485071"/>
          </a:xfrm>
          <a:prstGeom prst="rect">
            <a:avLst/>
          </a:prstGeom>
        </p:spPr>
      </p:pic>
      <p:sp>
        <p:nvSpPr>
          <p:cNvPr id="7" name="CuadroTexto 6">
            <a:extLst>
              <a:ext uri="{FF2B5EF4-FFF2-40B4-BE49-F238E27FC236}">
                <a16:creationId xmlns:a16="http://schemas.microsoft.com/office/drawing/2014/main" id="{6BE053EA-869A-4A01-8E26-72774DDE5054}"/>
              </a:ext>
            </a:extLst>
          </p:cNvPr>
          <p:cNvSpPr txBox="1"/>
          <p:nvPr/>
        </p:nvSpPr>
        <p:spPr>
          <a:xfrm>
            <a:off x="3603186" y="3377128"/>
            <a:ext cx="5559778" cy="2031325"/>
          </a:xfrm>
          <a:prstGeom prst="rect">
            <a:avLst/>
          </a:prstGeom>
          <a:noFill/>
        </p:spPr>
        <p:txBody>
          <a:bodyPr wrap="square">
            <a:spAutoFit/>
          </a:bodyPr>
          <a:lstStyle/>
          <a:p>
            <a:r>
              <a:rPr lang="es-ES" b="1" dirty="0"/>
              <a:t>Jornada: </a:t>
            </a:r>
          </a:p>
          <a:p>
            <a:pPr marL="742950" lvl="1" indent="-285750">
              <a:buFont typeface="Arial" panose="020B0604020202020204" pitchFamily="34" charset="0"/>
              <a:buChar char="•"/>
            </a:pPr>
            <a:r>
              <a:rPr lang="es-ES" dirty="0"/>
              <a:t>Recepción a media mañana.</a:t>
            </a:r>
          </a:p>
          <a:p>
            <a:pPr marL="742950" lvl="1" indent="-285750">
              <a:buFont typeface="Arial" panose="020B0604020202020204" pitchFamily="34" charset="0"/>
              <a:buChar char="•"/>
            </a:pPr>
            <a:r>
              <a:rPr lang="es-ES" dirty="0" err="1"/>
              <a:t>Coffee</a:t>
            </a:r>
            <a:r>
              <a:rPr lang="es-ES" dirty="0"/>
              <a:t> bienvenida.</a:t>
            </a:r>
          </a:p>
          <a:p>
            <a:pPr marL="742950" lvl="1" indent="-285750">
              <a:buFont typeface="Arial" panose="020B0604020202020204" pitchFamily="34" charset="0"/>
              <a:buChar char="•"/>
            </a:pPr>
            <a:r>
              <a:rPr lang="es-ES" dirty="0"/>
              <a:t>Reunión de trabajo.</a:t>
            </a:r>
          </a:p>
          <a:p>
            <a:pPr marL="742950" lvl="1" indent="-285750">
              <a:buFont typeface="Arial" panose="020B0604020202020204" pitchFamily="34" charset="0"/>
              <a:buChar char="•"/>
            </a:pPr>
            <a:r>
              <a:rPr lang="es-ES" dirty="0"/>
              <a:t>Comida tipo cóctel/estaciones.</a:t>
            </a:r>
          </a:p>
          <a:p>
            <a:pPr marL="742950" lvl="1" indent="-285750">
              <a:buFont typeface="Arial" panose="020B0604020202020204" pitchFamily="34" charset="0"/>
              <a:buChar char="•"/>
            </a:pPr>
            <a:r>
              <a:rPr lang="es-ES" dirty="0"/>
              <a:t>Tarde de piscina/música/barra libre/resopón.</a:t>
            </a:r>
          </a:p>
          <a:p>
            <a:pPr marL="742950" lvl="1" indent="-285750">
              <a:buFont typeface="Arial" panose="020B0604020202020204" pitchFamily="34" charset="0"/>
              <a:buChar char="•"/>
            </a:pPr>
            <a:r>
              <a:rPr lang="es-ES" dirty="0"/>
              <a:t>Finalización con regreso a destino/pernoctación.</a:t>
            </a:r>
          </a:p>
        </p:txBody>
      </p:sp>
    </p:spTree>
    <p:extLst>
      <p:ext uri="{BB962C8B-B14F-4D97-AF65-F5344CB8AC3E}">
        <p14:creationId xmlns:p14="http://schemas.microsoft.com/office/powerpoint/2010/main" val="9299072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uadroTexto 9">
            <a:extLst>
              <a:ext uri="{FF2B5EF4-FFF2-40B4-BE49-F238E27FC236}">
                <a16:creationId xmlns:a16="http://schemas.microsoft.com/office/drawing/2014/main" id="{98688DBA-6F44-4797-A48D-C85CA61F5118}"/>
              </a:ext>
            </a:extLst>
          </p:cNvPr>
          <p:cNvSpPr txBox="1"/>
          <p:nvPr/>
        </p:nvSpPr>
        <p:spPr>
          <a:xfrm>
            <a:off x="275713" y="491788"/>
            <a:ext cx="8035408" cy="769441"/>
          </a:xfrm>
          <a:prstGeom prst="rect">
            <a:avLst/>
          </a:prstGeom>
          <a:noFill/>
        </p:spPr>
        <p:txBody>
          <a:bodyPr wrap="square">
            <a:spAutoFit/>
          </a:bodyPr>
          <a:lstStyle/>
          <a:p>
            <a:pPr>
              <a:buClr>
                <a:srgbClr val="00B0F0"/>
              </a:buClr>
              <a:tabLst>
                <a:tab pos="538163" algn="l"/>
              </a:tabLst>
            </a:pPr>
            <a:r>
              <a:rPr lang="es-ES" sz="4400" b="1" dirty="0">
                <a:solidFill>
                  <a:srgbClr val="FFC000"/>
                </a:solidFill>
                <a:effectLst>
                  <a:outerShdw blurRad="38100" dist="38100" dir="2700000" algn="tl">
                    <a:srgbClr val="000000">
                      <a:alpha val="43137"/>
                    </a:srgbClr>
                  </a:outerShdw>
                </a:effectLst>
                <a:latin typeface="Avenir Next LT Pro" panose="020B0504020202020204" pitchFamily="34" charset="0"/>
              </a:rPr>
              <a:t>Desplazamientos</a:t>
            </a:r>
          </a:p>
        </p:txBody>
      </p:sp>
      <p:pic>
        <p:nvPicPr>
          <p:cNvPr id="6" name="Picture 3" descr="C:\Users\Daniel\Desktop\CPP Gestión\logo_CPP_web.png">
            <a:extLst>
              <a:ext uri="{FF2B5EF4-FFF2-40B4-BE49-F238E27FC236}">
                <a16:creationId xmlns:a16="http://schemas.microsoft.com/office/drawing/2014/main" id="{5B9A7866-342F-D764-C650-1C2BC010E446}"/>
              </a:ext>
            </a:extLst>
          </p:cNvPr>
          <p:cNvPicPr>
            <a:picLocks noChangeAspect="1" noChangeArrowheads="1"/>
          </p:cNvPicPr>
          <p:nvPr/>
        </p:nvPicPr>
        <p:blipFill>
          <a:blip r:embed="rId3" cstate="print"/>
          <a:srcRect/>
          <a:stretch>
            <a:fillRect/>
          </a:stretch>
        </p:blipFill>
        <p:spPr bwMode="auto">
          <a:xfrm>
            <a:off x="7092280" y="-367268"/>
            <a:ext cx="1776007" cy="1872208"/>
          </a:xfrm>
          <a:prstGeom prst="rect">
            <a:avLst/>
          </a:prstGeom>
          <a:noFill/>
        </p:spPr>
      </p:pic>
      <p:sp>
        <p:nvSpPr>
          <p:cNvPr id="3" name="CuadroTexto 2">
            <a:extLst>
              <a:ext uri="{FF2B5EF4-FFF2-40B4-BE49-F238E27FC236}">
                <a16:creationId xmlns:a16="http://schemas.microsoft.com/office/drawing/2014/main" id="{B9A643EC-0181-B8E1-349A-8DE6BA00DF2C}"/>
              </a:ext>
            </a:extLst>
          </p:cNvPr>
          <p:cNvSpPr txBox="1"/>
          <p:nvPr/>
        </p:nvSpPr>
        <p:spPr>
          <a:xfrm>
            <a:off x="585005" y="1772816"/>
            <a:ext cx="7416824" cy="5355312"/>
          </a:xfrm>
          <a:prstGeom prst="rect">
            <a:avLst/>
          </a:prstGeom>
          <a:noFill/>
        </p:spPr>
        <p:txBody>
          <a:bodyPr wrap="square">
            <a:spAutoFit/>
          </a:bodyPr>
          <a:lstStyle/>
          <a:p>
            <a:r>
              <a:rPr lang="es-ES" b="1" dirty="0"/>
              <a:t>LEÓN:</a:t>
            </a:r>
          </a:p>
          <a:p>
            <a:pPr marL="1200150" lvl="2" indent="-285750">
              <a:buFont typeface="Arial" panose="020B0604020202020204" pitchFamily="34" charset="0"/>
              <a:buChar char="•"/>
            </a:pPr>
            <a:r>
              <a:rPr lang="es-ES" dirty="0"/>
              <a:t>Desplazamiento en bus puerta/puerta. </a:t>
            </a:r>
            <a:r>
              <a:rPr lang="es-ES" b="1" dirty="0"/>
              <a:t>1.500 </a:t>
            </a:r>
            <a:r>
              <a:rPr lang="es-ES" sz="1800" b="1" dirty="0"/>
              <a:t>€ </a:t>
            </a:r>
            <a:r>
              <a:rPr lang="es-ES" sz="1800" b="1" dirty="0">
                <a:solidFill>
                  <a:srgbClr val="FF0000"/>
                </a:solidFill>
              </a:rPr>
              <a:t>(presupuesto de navidad)</a:t>
            </a:r>
          </a:p>
          <a:p>
            <a:endParaRPr lang="es-ES" b="1" dirty="0"/>
          </a:p>
          <a:p>
            <a:r>
              <a:rPr lang="es-ES" b="1" dirty="0"/>
              <a:t>SANTIAGO:</a:t>
            </a:r>
          </a:p>
          <a:p>
            <a:pPr marL="1200150" lvl="2" indent="-285750">
              <a:buFont typeface="Arial" panose="020B0604020202020204" pitchFamily="34" charset="0"/>
              <a:buChar char="•"/>
            </a:pPr>
            <a:r>
              <a:rPr lang="es-ES" dirty="0"/>
              <a:t>Vuelo Ibera 9.15h salida/regreso 19.50h. </a:t>
            </a:r>
            <a:r>
              <a:rPr lang="es-ES" b="1" dirty="0"/>
              <a:t>125 €/</a:t>
            </a:r>
            <a:r>
              <a:rPr lang="es-ES" b="1" dirty="0" err="1"/>
              <a:t>pax</a:t>
            </a:r>
            <a:endParaRPr lang="es-ES" b="1" dirty="0"/>
          </a:p>
          <a:p>
            <a:pPr marL="1200150" lvl="2" indent="-285750">
              <a:buFont typeface="Arial" panose="020B0604020202020204" pitchFamily="34" charset="0"/>
              <a:buChar char="•"/>
            </a:pPr>
            <a:r>
              <a:rPr lang="es-ES" dirty="0"/>
              <a:t>Vuelo Ryanair 22.25h salida/regreso 20.40h. </a:t>
            </a:r>
            <a:r>
              <a:rPr lang="es-ES" b="1" dirty="0"/>
              <a:t>57 €/</a:t>
            </a:r>
            <a:r>
              <a:rPr lang="es-ES" b="1" dirty="0" err="1"/>
              <a:t>pax</a:t>
            </a:r>
            <a:endParaRPr lang="es-ES" b="1" dirty="0"/>
          </a:p>
          <a:p>
            <a:pPr lvl="2"/>
            <a:endParaRPr lang="es-ES" b="1" dirty="0"/>
          </a:p>
          <a:p>
            <a:r>
              <a:rPr lang="es-ES" b="1" dirty="0"/>
              <a:t>BARCELONA:</a:t>
            </a:r>
          </a:p>
          <a:p>
            <a:pPr marL="1200150" lvl="2" indent="-285750">
              <a:buFont typeface="Arial" panose="020B0604020202020204" pitchFamily="34" charset="0"/>
              <a:buChar char="•"/>
            </a:pPr>
            <a:r>
              <a:rPr lang="es-ES" dirty="0"/>
              <a:t>Tren Iryo 8.55h salida/regreso 20.25h. </a:t>
            </a:r>
            <a:r>
              <a:rPr lang="es-ES" b="1" dirty="0"/>
              <a:t>78,76 €/</a:t>
            </a:r>
            <a:r>
              <a:rPr lang="es-ES" b="1" dirty="0" err="1"/>
              <a:t>pax</a:t>
            </a:r>
            <a:endParaRPr lang="es-ES" b="1" dirty="0"/>
          </a:p>
          <a:p>
            <a:endParaRPr lang="es-ES" b="1" dirty="0"/>
          </a:p>
          <a:p>
            <a:r>
              <a:rPr lang="es-ES" b="1" dirty="0"/>
              <a:t>MADRID:</a:t>
            </a:r>
          </a:p>
          <a:p>
            <a:pPr marL="1200150" lvl="2" indent="-285750">
              <a:buFont typeface="Arial" panose="020B0604020202020204" pitchFamily="34" charset="0"/>
              <a:buChar char="•"/>
            </a:pPr>
            <a:r>
              <a:rPr lang="es-ES" dirty="0"/>
              <a:t>Desplazamiento	3 buses desde un punto en Madrid hasta lugar del evento (el supuesto más caro es el desplazamiento) </a:t>
            </a:r>
          </a:p>
          <a:p>
            <a:r>
              <a:rPr lang="es-ES" b="1" dirty="0"/>
              <a:t>	</a:t>
            </a:r>
            <a:r>
              <a:rPr lang="es-ES" b="1" dirty="0">
                <a:solidFill>
                  <a:srgbClr val="FF0000"/>
                </a:solidFill>
              </a:rPr>
              <a:t>precio Esteban Rivas 1.836 euros los tres buses a Alalpardo/ 1.710 euros los tres buses a Cubas de la Sagra</a:t>
            </a:r>
          </a:p>
          <a:p>
            <a:endParaRPr lang="es-ES" b="1" dirty="0"/>
          </a:p>
          <a:p>
            <a:r>
              <a:rPr lang="es-ES" b="1" dirty="0"/>
              <a:t>	</a:t>
            </a:r>
            <a:endParaRPr lang="es-ES" dirty="0"/>
          </a:p>
          <a:p>
            <a:endParaRPr lang="es-ES" dirty="0"/>
          </a:p>
        </p:txBody>
      </p:sp>
    </p:spTree>
    <p:extLst>
      <p:ext uri="{BB962C8B-B14F-4D97-AF65-F5344CB8AC3E}">
        <p14:creationId xmlns:p14="http://schemas.microsoft.com/office/powerpoint/2010/main" val="35236969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uadroTexto 9">
            <a:extLst>
              <a:ext uri="{FF2B5EF4-FFF2-40B4-BE49-F238E27FC236}">
                <a16:creationId xmlns:a16="http://schemas.microsoft.com/office/drawing/2014/main" id="{98688DBA-6F44-4797-A48D-C85CA61F5118}"/>
              </a:ext>
            </a:extLst>
          </p:cNvPr>
          <p:cNvSpPr txBox="1"/>
          <p:nvPr/>
        </p:nvSpPr>
        <p:spPr>
          <a:xfrm>
            <a:off x="275713" y="491788"/>
            <a:ext cx="8035408" cy="769441"/>
          </a:xfrm>
          <a:prstGeom prst="rect">
            <a:avLst/>
          </a:prstGeom>
          <a:noFill/>
        </p:spPr>
        <p:txBody>
          <a:bodyPr wrap="square">
            <a:spAutoFit/>
          </a:bodyPr>
          <a:lstStyle/>
          <a:p>
            <a:pPr>
              <a:buClr>
                <a:srgbClr val="00B0F0"/>
              </a:buClr>
              <a:tabLst>
                <a:tab pos="538163" algn="l"/>
              </a:tabLst>
            </a:pPr>
            <a:r>
              <a:rPr lang="es-ES" sz="4400" b="1" dirty="0">
                <a:solidFill>
                  <a:srgbClr val="FFC000"/>
                </a:solidFill>
                <a:effectLst>
                  <a:outerShdw blurRad="38100" dist="38100" dir="2700000" algn="tl">
                    <a:srgbClr val="000000">
                      <a:alpha val="43137"/>
                    </a:srgbClr>
                  </a:outerShdw>
                </a:effectLst>
                <a:latin typeface="Avenir Next LT Pro" panose="020B0504020202020204" pitchFamily="34" charset="0"/>
              </a:rPr>
              <a:t>Traslados</a:t>
            </a:r>
          </a:p>
        </p:txBody>
      </p:sp>
      <p:pic>
        <p:nvPicPr>
          <p:cNvPr id="6" name="Picture 3" descr="C:\Users\Daniel\Desktop\CPP Gestión\logo_CPP_web.png">
            <a:extLst>
              <a:ext uri="{FF2B5EF4-FFF2-40B4-BE49-F238E27FC236}">
                <a16:creationId xmlns:a16="http://schemas.microsoft.com/office/drawing/2014/main" id="{5B9A7866-342F-D764-C650-1C2BC010E446}"/>
              </a:ext>
            </a:extLst>
          </p:cNvPr>
          <p:cNvPicPr>
            <a:picLocks noChangeAspect="1" noChangeArrowheads="1"/>
          </p:cNvPicPr>
          <p:nvPr/>
        </p:nvPicPr>
        <p:blipFill>
          <a:blip r:embed="rId3" cstate="print"/>
          <a:srcRect/>
          <a:stretch>
            <a:fillRect/>
          </a:stretch>
        </p:blipFill>
        <p:spPr bwMode="auto">
          <a:xfrm>
            <a:off x="7092280" y="-367268"/>
            <a:ext cx="1776007" cy="1872208"/>
          </a:xfrm>
          <a:prstGeom prst="rect">
            <a:avLst/>
          </a:prstGeom>
          <a:noFill/>
        </p:spPr>
      </p:pic>
      <p:sp>
        <p:nvSpPr>
          <p:cNvPr id="3" name="CuadroTexto 2">
            <a:extLst>
              <a:ext uri="{FF2B5EF4-FFF2-40B4-BE49-F238E27FC236}">
                <a16:creationId xmlns:a16="http://schemas.microsoft.com/office/drawing/2014/main" id="{B9A643EC-0181-B8E1-349A-8DE6BA00DF2C}"/>
              </a:ext>
            </a:extLst>
          </p:cNvPr>
          <p:cNvSpPr txBox="1"/>
          <p:nvPr/>
        </p:nvSpPr>
        <p:spPr>
          <a:xfrm>
            <a:off x="585005" y="1772816"/>
            <a:ext cx="6363259" cy="3139321"/>
          </a:xfrm>
          <a:prstGeom prst="rect">
            <a:avLst/>
          </a:prstGeom>
          <a:noFill/>
        </p:spPr>
        <p:txBody>
          <a:bodyPr wrap="square">
            <a:spAutoFit/>
          </a:bodyPr>
          <a:lstStyle/>
          <a:p>
            <a:endParaRPr lang="es-ES" dirty="0"/>
          </a:p>
          <a:p>
            <a:pPr marL="285750" indent="-285750">
              <a:buFont typeface="Arial" panose="020B0604020202020204" pitchFamily="34" charset="0"/>
              <a:buChar char="•"/>
            </a:pPr>
            <a:r>
              <a:rPr lang="es-ES" dirty="0"/>
              <a:t>1 Bus de </a:t>
            </a:r>
            <a:r>
              <a:rPr lang="es-ES" b="1" dirty="0"/>
              <a:t>IDA</a:t>
            </a:r>
            <a:r>
              <a:rPr lang="es-ES" dirty="0"/>
              <a:t> con recogida desde Estación AVE Madrid Atocha y Barajas y destino ubicación evento.</a:t>
            </a:r>
          </a:p>
          <a:p>
            <a:endParaRPr lang="es-ES" dirty="0"/>
          </a:p>
          <a:p>
            <a:pPr marL="285750" indent="-285750">
              <a:buFont typeface="Arial" panose="020B0604020202020204" pitchFamily="34" charset="0"/>
              <a:buChar char="•"/>
            </a:pPr>
            <a:r>
              <a:rPr lang="es-ES" dirty="0"/>
              <a:t>1 Bus de </a:t>
            </a:r>
            <a:r>
              <a:rPr lang="es-ES" b="1" dirty="0"/>
              <a:t>VUELTA</a:t>
            </a:r>
            <a:r>
              <a:rPr lang="es-ES" dirty="0"/>
              <a:t> desde ubicación evento a Barajas y Estación AVE Madrid Atocha. 	</a:t>
            </a:r>
          </a:p>
          <a:p>
            <a:endParaRPr lang="es-ES" dirty="0"/>
          </a:p>
          <a:p>
            <a:r>
              <a:rPr lang="es-ES" b="1" dirty="0">
                <a:solidFill>
                  <a:srgbClr val="FF0000"/>
                </a:solidFill>
              </a:rPr>
              <a:t>Precio Esteban Rivas 648 euros para destino Alalpardo / 624 euros para destino Cubas de la Sagra</a:t>
            </a:r>
            <a:endParaRPr lang="es-ES" b="1" dirty="0"/>
          </a:p>
          <a:p>
            <a:endParaRPr lang="es-ES" b="1" dirty="0"/>
          </a:p>
          <a:p>
            <a:endParaRPr lang="es-ES" b="1" dirty="0"/>
          </a:p>
        </p:txBody>
      </p:sp>
    </p:spTree>
    <p:extLst>
      <p:ext uri="{BB962C8B-B14F-4D97-AF65-F5344CB8AC3E}">
        <p14:creationId xmlns:p14="http://schemas.microsoft.com/office/powerpoint/2010/main" val="30143845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uadroTexto 9">
            <a:extLst>
              <a:ext uri="{FF2B5EF4-FFF2-40B4-BE49-F238E27FC236}">
                <a16:creationId xmlns:a16="http://schemas.microsoft.com/office/drawing/2014/main" id="{98688DBA-6F44-4797-A48D-C85CA61F5118}"/>
              </a:ext>
            </a:extLst>
          </p:cNvPr>
          <p:cNvSpPr txBox="1"/>
          <p:nvPr/>
        </p:nvSpPr>
        <p:spPr>
          <a:xfrm>
            <a:off x="275713" y="491788"/>
            <a:ext cx="8035408" cy="769441"/>
          </a:xfrm>
          <a:prstGeom prst="rect">
            <a:avLst/>
          </a:prstGeom>
          <a:noFill/>
        </p:spPr>
        <p:txBody>
          <a:bodyPr wrap="square">
            <a:spAutoFit/>
          </a:bodyPr>
          <a:lstStyle/>
          <a:p>
            <a:pPr>
              <a:buClr>
                <a:srgbClr val="00B0F0"/>
              </a:buClr>
              <a:tabLst>
                <a:tab pos="538163" algn="l"/>
              </a:tabLst>
            </a:pPr>
            <a:r>
              <a:rPr lang="es-ES" sz="4400" b="1" dirty="0">
                <a:solidFill>
                  <a:srgbClr val="FFC000"/>
                </a:solidFill>
                <a:effectLst>
                  <a:outerShdw blurRad="38100" dist="38100" dir="2700000" algn="tl">
                    <a:srgbClr val="000000">
                      <a:alpha val="43137"/>
                    </a:srgbClr>
                  </a:outerShdw>
                </a:effectLst>
                <a:latin typeface="Avenir Next LT Pro" panose="020B0504020202020204" pitchFamily="34" charset="0"/>
              </a:rPr>
              <a:t>Moreira Beach </a:t>
            </a:r>
            <a:r>
              <a:rPr lang="es-ES" sz="4400" b="1" dirty="0" err="1">
                <a:solidFill>
                  <a:srgbClr val="FFC000"/>
                </a:solidFill>
                <a:effectLst>
                  <a:outerShdw blurRad="38100" dist="38100" dir="2700000" algn="tl">
                    <a:srgbClr val="000000">
                      <a:alpha val="43137"/>
                    </a:srgbClr>
                  </a:outerShdw>
                </a:effectLst>
                <a:latin typeface="Avenir Next LT Pro" panose="020B0504020202020204" pitchFamily="34" charset="0"/>
              </a:rPr>
              <a:t>Oasiz</a:t>
            </a:r>
            <a:r>
              <a:rPr lang="es-ES" sz="4400" b="1" dirty="0">
                <a:solidFill>
                  <a:srgbClr val="FFC000"/>
                </a:solidFill>
                <a:effectLst>
                  <a:outerShdw blurRad="38100" dist="38100" dir="2700000" algn="tl">
                    <a:srgbClr val="000000">
                      <a:alpha val="43137"/>
                    </a:srgbClr>
                  </a:outerShdw>
                </a:effectLst>
                <a:latin typeface="Avenir Next LT Pro" panose="020B0504020202020204" pitchFamily="34" charset="0"/>
              </a:rPr>
              <a:t>  </a:t>
            </a:r>
          </a:p>
        </p:txBody>
      </p:sp>
      <p:pic>
        <p:nvPicPr>
          <p:cNvPr id="6" name="Picture 3" descr="C:\Users\Daniel\Desktop\CPP Gestión\logo_CPP_web.png">
            <a:extLst>
              <a:ext uri="{FF2B5EF4-FFF2-40B4-BE49-F238E27FC236}">
                <a16:creationId xmlns:a16="http://schemas.microsoft.com/office/drawing/2014/main" id="{5B9A7866-342F-D764-C650-1C2BC010E446}"/>
              </a:ext>
            </a:extLst>
          </p:cNvPr>
          <p:cNvPicPr>
            <a:picLocks noChangeAspect="1" noChangeArrowheads="1"/>
          </p:cNvPicPr>
          <p:nvPr/>
        </p:nvPicPr>
        <p:blipFill>
          <a:blip r:embed="rId3" cstate="print"/>
          <a:srcRect/>
          <a:stretch>
            <a:fillRect/>
          </a:stretch>
        </p:blipFill>
        <p:spPr bwMode="auto">
          <a:xfrm>
            <a:off x="7092280" y="-367268"/>
            <a:ext cx="1776007" cy="1872208"/>
          </a:xfrm>
          <a:prstGeom prst="rect">
            <a:avLst/>
          </a:prstGeom>
          <a:noFill/>
        </p:spPr>
      </p:pic>
      <p:sp>
        <p:nvSpPr>
          <p:cNvPr id="3" name="CuadroTexto 2">
            <a:extLst>
              <a:ext uri="{FF2B5EF4-FFF2-40B4-BE49-F238E27FC236}">
                <a16:creationId xmlns:a16="http://schemas.microsoft.com/office/drawing/2014/main" id="{B9A643EC-0181-B8E1-349A-8DE6BA00DF2C}"/>
              </a:ext>
            </a:extLst>
          </p:cNvPr>
          <p:cNvSpPr txBox="1"/>
          <p:nvPr/>
        </p:nvSpPr>
        <p:spPr>
          <a:xfrm>
            <a:off x="607512" y="1628546"/>
            <a:ext cx="7416824" cy="923330"/>
          </a:xfrm>
          <a:prstGeom prst="rect">
            <a:avLst/>
          </a:prstGeom>
          <a:noFill/>
        </p:spPr>
        <p:txBody>
          <a:bodyPr wrap="square">
            <a:spAutoFit/>
          </a:bodyPr>
          <a:lstStyle/>
          <a:p>
            <a:r>
              <a:rPr lang="es-ES" dirty="0">
                <a:solidFill>
                  <a:srgbClr val="FF0000"/>
                </a:solidFill>
              </a:rPr>
              <a:t>Clausurado por la policía hasta nueva orden </a:t>
            </a:r>
          </a:p>
          <a:p>
            <a:endParaRPr lang="es-ES" b="1" dirty="0">
              <a:solidFill>
                <a:srgbClr val="FF0000"/>
              </a:solidFill>
            </a:endParaRPr>
          </a:p>
          <a:p>
            <a:r>
              <a:rPr lang="es-ES" b="1" dirty="0">
                <a:solidFill>
                  <a:srgbClr val="FF0000"/>
                </a:solidFill>
              </a:rPr>
              <a:t>(no me han pasado la alternativa, lo he reclamado esta mañana) </a:t>
            </a:r>
          </a:p>
        </p:txBody>
      </p:sp>
    </p:spTree>
    <p:extLst>
      <p:ext uri="{BB962C8B-B14F-4D97-AF65-F5344CB8AC3E}">
        <p14:creationId xmlns:p14="http://schemas.microsoft.com/office/powerpoint/2010/main" val="41357236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uadroTexto 9">
            <a:extLst>
              <a:ext uri="{FF2B5EF4-FFF2-40B4-BE49-F238E27FC236}">
                <a16:creationId xmlns:a16="http://schemas.microsoft.com/office/drawing/2014/main" id="{98688DBA-6F44-4797-A48D-C85CA61F5118}"/>
              </a:ext>
            </a:extLst>
          </p:cNvPr>
          <p:cNvSpPr txBox="1"/>
          <p:nvPr/>
        </p:nvSpPr>
        <p:spPr>
          <a:xfrm>
            <a:off x="275713" y="491788"/>
            <a:ext cx="8035408" cy="769441"/>
          </a:xfrm>
          <a:prstGeom prst="rect">
            <a:avLst/>
          </a:prstGeom>
          <a:noFill/>
        </p:spPr>
        <p:txBody>
          <a:bodyPr wrap="square">
            <a:spAutoFit/>
          </a:bodyPr>
          <a:lstStyle/>
          <a:p>
            <a:pPr>
              <a:buClr>
                <a:srgbClr val="00B0F0"/>
              </a:buClr>
              <a:tabLst>
                <a:tab pos="538163" algn="l"/>
              </a:tabLst>
            </a:pPr>
            <a:r>
              <a:rPr lang="es-ES" sz="4400" b="1" dirty="0">
                <a:solidFill>
                  <a:srgbClr val="FFC000"/>
                </a:solidFill>
                <a:effectLst>
                  <a:outerShdw blurRad="38100" dist="38100" dir="2700000" algn="tl">
                    <a:srgbClr val="000000">
                      <a:alpha val="43137"/>
                    </a:srgbClr>
                  </a:outerShdw>
                </a:effectLst>
                <a:latin typeface="Avenir Next LT Pro" panose="020B0504020202020204" pitchFamily="34" charset="0"/>
              </a:rPr>
              <a:t>Retamares </a:t>
            </a:r>
          </a:p>
        </p:txBody>
      </p:sp>
      <p:pic>
        <p:nvPicPr>
          <p:cNvPr id="6" name="Picture 3" descr="C:\Users\Daniel\Desktop\CPP Gestión\logo_CPP_web.png">
            <a:extLst>
              <a:ext uri="{FF2B5EF4-FFF2-40B4-BE49-F238E27FC236}">
                <a16:creationId xmlns:a16="http://schemas.microsoft.com/office/drawing/2014/main" id="{5B9A7866-342F-D764-C650-1C2BC010E446}"/>
              </a:ext>
            </a:extLst>
          </p:cNvPr>
          <p:cNvPicPr>
            <a:picLocks noChangeAspect="1" noChangeArrowheads="1"/>
          </p:cNvPicPr>
          <p:nvPr/>
        </p:nvPicPr>
        <p:blipFill>
          <a:blip r:embed="rId3" cstate="print"/>
          <a:srcRect/>
          <a:stretch>
            <a:fillRect/>
          </a:stretch>
        </p:blipFill>
        <p:spPr bwMode="auto">
          <a:xfrm>
            <a:off x="7092280" y="-367268"/>
            <a:ext cx="1776007" cy="1872208"/>
          </a:xfrm>
          <a:prstGeom prst="rect">
            <a:avLst/>
          </a:prstGeom>
          <a:noFill/>
        </p:spPr>
      </p:pic>
      <p:sp>
        <p:nvSpPr>
          <p:cNvPr id="3" name="CuadroTexto 2">
            <a:extLst>
              <a:ext uri="{FF2B5EF4-FFF2-40B4-BE49-F238E27FC236}">
                <a16:creationId xmlns:a16="http://schemas.microsoft.com/office/drawing/2014/main" id="{B9A643EC-0181-B8E1-349A-8DE6BA00DF2C}"/>
              </a:ext>
            </a:extLst>
          </p:cNvPr>
          <p:cNvSpPr txBox="1"/>
          <p:nvPr/>
        </p:nvSpPr>
        <p:spPr>
          <a:xfrm>
            <a:off x="275713" y="1609134"/>
            <a:ext cx="8118733" cy="1569660"/>
          </a:xfrm>
          <a:prstGeom prst="rect">
            <a:avLst/>
          </a:prstGeom>
          <a:noFill/>
        </p:spPr>
        <p:txBody>
          <a:bodyPr wrap="square">
            <a:spAutoFit/>
          </a:bodyPr>
          <a:lstStyle/>
          <a:p>
            <a:r>
              <a:rPr lang="es-ES" sz="1600" b="1" dirty="0"/>
              <a:t>Salas </a:t>
            </a:r>
          </a:p>
          <a:p>
            <a:pPr marL="285750" indent="-285750">
              <a:buFont typeface="Arial" panose="020B0604020202020204" pitchFamily="34" charset="0"/>
              <a:buChar char="•"/>
            </a:pPr>
            <a:r>
              <a:rPr lang="es-ES" sz="1600" dirty="0"/>
              <a:t>Silver 750 m</a:t>
            </a:r>
            <a:r>
              <a:rPr lang="es-ES" sz="1600" baseline="30000" dirty="0"/>
              <a:t>2</a:t>
            </a:r>
            <a:r>
              <a:rPr lang="es-ES" sz="1600" dirty="0"/>
              <a:t> + Terraza 80 m</a:t>
            </a:r>
            <a:r>
              <a:rPr lang="es-ES" sz="1600" baseline="30000" dirty="0"/>
              <a:t>2</a:t>
            </a:r>
            <a:r>
              <a:rPr lang="es-ES" sz="1600" dirty="0"/>
              <a:t>+ Patio 560 m</a:t>
            </a:r>
            <a:r>
              <a:rPr lang="es-ES" sz="1600" baseline="30000" dirty="0"/>
              <a:t>2</a:t>
            </a:r>
            <a:r>
              <a:rPr lang="es-ES" sz="1600" dirty="0"/>
              <a:t> Coste espacio 	</a:t>
            </a:r>
            <a:r>
              <a:rPr lang="es-ES" sz="1600" b="1" dirty="0"/>
              <a:t>2.980 €/día</a:t>
            </a:r>
          </a:p>
          <a:p>
            <a:pPr marL="285750" indent="-285750">
              <a:buFont typeface="Arial" panose="020B0604020202020204" pitchFamily="34" charset="0"/>
              <a:buChar char="•"/>
            </a:pPr>
            <a:r>
              <a:rPr lang="es-ES" sz="1600" dirty="0">
                <a:highlight>
                  <a:srgbClr val="FFFF00"/>
                </a:highlight>
              </a:rPr>
              <a:t>Gold 350 m</a:t>
            </a:r>
            <a:r>
              <a:rPr lang="es-ES" sz="1600" baseline="30000" dirty="0">
                <a:highlight>
                  <a:srgbClr val="FFFF00"/>
                </a:highlight>
              </a:rPr>
              <a:t>2</a:t>
            </a:r>
            <a:r>
              <a:rPr lang="es-ES" sz="1600" dirty="0">
                <a:highlight>
                  <a:srgbClr val="FFFF00"/>
                </a:highlight>
              </a:rPr>
              <a:t> + Terraza Panorámica 520 m</a:t>
            </a:r>
            <a:r>
              <a:rPr lang="es-ES" sz="1600" baseline="30000" dirty="0">
                <a:highlight>
                  <a:srgbClr val="FFFF00"/>
                </a:highlight>
              </a:rPr>
              <a:t>2</a:t>
            </a:r>
            <a:r>
              <a:rPr lang="es-ES" sz="1600" dirty="0">
                <a:highlight>
                  <a:srgbClr val="FFFF00"/>
                </a:highlight>
              </a:rPr>
              <a:t> Coste espacio 	</a:t>
            </a:r>
            <a:r>
              <a:rPr lang="es-ES" sz="1600" b="1" dirty="0">
                <a:highlight>
                  <a:srgbClr val="FFFF00"/>
                </a:highlight>
              </a:rPr>
              <a:t>2.860 €/día</a:t>
            </a:r>
          </a:p>
          <a:p>
            <a:pPr marL="285750" indent="-285750">
              <a:buFont typeface="Arial" panose="020B0604020202020204" pitchFamily="34" charset="0"/>
              <a:buChar char="•"/>
            </a:pPr>
            <a:r>
              <a:rPr lang="es-ES" sz="1600" dirty="0" err="1"/>
              <a:t>Lightroom</a:t>
            </a:r>
            <a:r>
              <a:rPr lang="es-ES" sz="1600" dirty="0"/>
              <a:t> 250 m</a:t>
            </a:r>
            <a:r>
              <a:rPr lang="es-ES" sz="1600" baseline="30000" dirty="0"/>
              <a:t>2</a:t>
            </a:r>
            <a:r>
              <a:rPr lang="es-ES" sz="1600" dirty="0"/>
              <a:t> Coste espacio 			</a:t>
            </a:r>
            <a:r>
              <a:rPr lang="es-ES" sz="1600" b="1" dirty="0"/>
              <a:t>1.550 €/día</a:t>
            </a:r>
          </a:p>
          <a:p>
            <a:pPr marL="285750" indent="-285750">
              <a:buFont typeface="Arial" panose="020B0604020202020204" pitchFamily="34" charset="0"/>
              <a:buChar char="•"/>
            </a:pPr>
            <a:r>
              <a:rPr lang="es-ES" sz="1600" dirty="0"/>
              <a:t>Lakeview 250 m</a:t>
            </a:r>
            <a:r>
              <a:rPr lang="es-ES" sz="1600" baseline="30000" dirty="0"/>
              <a:t>2</a:t>
            </a:r>
            <a:r>
              <a:rPr lang="es-ES" sz="1600" dirty="0"/>
              <a:t> + Terraza 40 m</a:t>
            </a:r>
            <a:r>
              <a:rPr lang="es-ES" sz="1600" baseline="30000" dirty="0"/>
              <a:t>2</a:t>
            </a:r>
            <a:r>
              <a:rPr lang="es-ES" sz="1600" dirty="0"/>
              <a:t> Coste espacio 		</a:t>
            </a:r>
            <a:r>
              <a:rPr lang="es-ES" sz="1600" b="1" dirty="0"/>
              <a:t>1.580 €/día</a:t>
            </a:r>
          </a:p>
          <a:p>
            <a:pPr marL="285750" indent="-285750">
              <a:buFont typeface="Arial" panose="020B0604020202020204" pitchFamily="34" charset="0"/>
              <a:buChar char="•"/>
            </a:pPr>
            <a:r>
              <a:rPr lang="es-ES" sz="1600" dirty="0"/>
              <a:t>Zona Ajardinada 350 m</a:t>
            </a:r>
            <a:r>
              <a:rPr lang="es-ES" sz="1600" baseline="30000" dirty="0"/>
              <a:t>2</a:t>
            </a:r>
            <a:r>
              <a:rPr lang="es-ES" sz="1600" dirty="0"/>
              <a:t> </a:t>
            </a:r>
            <a:r>
              <a:rPr lang="es-ES" sz="1600" dirty="0" err="1"/>
              <a:t>Cocktail</a:t>
            </a:r>
            <a:r>
              <a:rPr lang="es-ES" sz="1600" dirty="0"/>
              <a:t> Coste espacio 		</a:t>
            </a:r>
            <a:r>
              <a:rPr lang="es-ES" sz="1600" b="1" dirty="0"/>
              <a:t>1.380 €/día</a:t>
            </a:r>
          </a:p>
        </p:txBody>
      </p:sp>
      <p:sp>
        <p:nvSpPr>
          <p:cNvPr id="12" name="CuadroTexto 11">
            <a:extLst>
              <a:ext uri="{FF2B5EF4-FFF2-40B4-BE49-F238E27FC236}">
                <a16:creationId xmlns:a16="http://schemas.microsoft.com/office/drawing/2014/main" id="{8509C5BE-7BEB-80AE-C721-C1A992A03FF2}"/>
              </a:ext>
            </a:extLst>
          </p:cNvPr>
          <p:cNvSpPr txBox="1"/>
          <p:nvPr/>
        </p:nvSpPr>
        <p:spPr>
          <a:xfrm>
            <a:off x="7319919" y="6488668"/>
            <a:ext cx="1716577" cy="369332"/>
          </a:xfrm>
          <a:prstGeom prst="rect">
            <a:avLst/>
          </a:prstGeom>
          <a:noFill/>
        </p:spPr>
        <p:txBody>
          <a:bodyPr wrap="square" rtlCol="0">
            <a:spAutoFit/>
          </a:bodyPr>
          <a:lstStyle/>
          <a:p>
            <a:r>
              <a:rPr lang="es-ES" dirty="0"/>
              <a:t>IVA no incluido</a:t>
            </a:r>
          </a:p>
        </p:txBody>
      </p:sp>
      <p:pic>
        <p:nvPicPr>
          <p:cNvPr id="2" name="Imagen 1">
            <a:extLst>
              <a:ext uri="{FF2B5EF4-FFF2-40B4-BE49-F238E27FC236}">
                <a16:creationId xmlns:a16="http://schemas.microsoft.com/office/drawing/2014/main" id="{F232B936-D1C2-481B-A1E5-E3C5266B5ADD}"/>
              </a:ext>
            </a:extLst>
          </p:cNvPr>
          <p:cNvPicPr>
            <a:picLocks noChangeAspect="1"/>
          </p:cNvPicPr>
          <p:nvPr/>
        </p:nvPicPr>
        <p:blipFill>
          <a:blip r:embed="rId4"/>
          <a:stretch>
            <a:fillRect/>
          </a:stretch>
        </p:blipFill>
        <p:spPr>
          <a:xfrm>
            <a:off x="294015" y="3468788"/>
            <a:ext cx="4572000" cy="3049121"/>
          </a:xfrm>
          <a:prstGeom prst="rect">
            <a:avLst/>
          </a:prstGeom>
        </p:spPr>
      </p:pic>
      <p:pic>
        <p:nvPicPr>
          <p:cNvPr id="4" name="Imagen 3">
            <a:extLst>
              <a:ext uri="{FF2B5EF4-FFF2-40B4-BE49-F238E27FC236}">
                <a16:creationId xmlns:a16="http://schemas.microsoft.com/office/drawing/2014/main" id="{FAB4FF85-D929-478C-80A1-D538393DCAE1}"/>
              </a:ext>
            </a:extLst>
          </p:cNvPr>
          <p:cNvPicPr>
            <a:picLocks noChangeAspect="1"/>
          </p:cNvPicPr>
          <p:nvPr/>
        </p:nvPicPr>
        <p:blipFill>
          <a:blip r:embed="rId5"/>
          <a:stretch>
            <a:fillRect/>
          </a:stretch>
        </p:blipFill>
        <p:spPr>
          <a:xfrm>
            <a:off x="4926057" y="3468788"/>
            <a:ext cx="3923928" cy="2625570"/>
          </a:xfrm>
          <a:prstGeom prst="rect">
            <a:avLst/>
          </a:prstGeom>
        </p:spPr>
      </p:pic>
      <p:sp>
        <p:nvSpPr>
          <p:cNvPr id="5" name="CuadroTexto 4">
            <a:extLst>
              <a:ext uri="{FF2B5EF4-FFF2-40B4-BE49-F238E27FC236}">
                <a16:creationId xmlns:a16="http://schemas.microsoft.com/office/drawing/2014/main" id="{C72AA8E1-40EA-4B9B-B5EB-6477A0C401C5}"/>
              </a:ext>
            </a:extLst>
          </p:cNvPr>
          <p:cNvSpPr txBox="1"/>
          <p:nvPr/>
        </p:nvSpPr>
        <p:spPr>
          <a:xfrm>
            <a:off x="294015" y="1181384"/>
            <a:ext cx="5934169" cy="276999"/>
          </a:xfrm>
          <a:prstGeom prst="rect">
            <a:avLst/>
          </a:prstGeom>
          <a:noFill/>
        </p:spPr>
        <p:txBody>
          <a:bodyPr wrap="square" rtlCol="0">
            <a:spAutoFit/>
          </a:bodyPr>
          <a:lstStyle/>
          <a:p>
            <a:r>
              <a:rPr lang="es-ES" sz="1200" dirty="0"/>
              <a:t>Alalpardo, 30 km de Madrid. Barajas 30 minutos Atocha 39 minutos</a:t>
            </a:r>
          </a:p>
        </p:txBody>
      </p:sp>
      <p:sp>
        <p:nvSpPr>
          <p:cNvPr id="7" name="CuadroTexto 6">
            <a:extLst>
              <a:ext uri="{FF2B5EF4-FFF2-40B4-BE49-F238E27FC236}">
                <a16:creationId xmlns:a16="http://schemas.microsoft.com/office/drawing/2014/main" id="{F5AC8D48-204A-4CDC-A9C3-5F5E208D3957}"/>
              </a:ext>
            </a:extLst>
          </p:cNvPr>
          <p:cNvSpPr txBox="1"/>
          <p:nvPr/>
        </p:nvSpPr>
        <p:spPr>
          <a:xfrm>
            <a:off x="4633542" y="962803"/>
            <a:ext cx="2705011" cy="646331"/>
          </a:xfrm>
          <a:prstGeom prst="rect">
            <a:avLst/>
          </a:prstGeom>
          <a:noFill/>
        </p:spPr>
        <p:txBody>
          <a:bodyPr wrap="square" rtlCol="0">
            <a:spAutoFit/>
          </a:bodyPr>
          <a:lstStyle/>
          <a:p>
            <a:r>
              <a:rPr lang="es-ES" b="1" dirty="0">
                <a:solidFill>
                  <a:srgbClr val="FF0000"/>
                </a:solidFill>
              </a:rPr>
              <a:t>Oferta a Jaime solo lo que te marco en amarillo </a:t>
            </a:r>
          </a:p>
        </p:txBody>
      </p:sp>
    </p:spTree>
    <p:extLst>
      <p:ext uri="{BB962C8B-B14F-4D97-AF65-F5344CB8AC3E}">
        <p14:creationId xmlns:p14="http://schemas.microsoft.com/office/powerpoint/2010/main" val="20292860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uadroTexto 9">
            <a:extLst>
              <a:ext uri="{FF2B5EF4-FFF2-40B4-BE49-F238E27FC236}">
                <a16:creationId xmlns:a16="http://schemas.microsoft.com/office/drawing/2014/main" id="{98688DBA-6F44-4797-A48D-C85CA61F5118}"/>
              </a:ext>
            </a:extLst>
          </p:cNvPr>
          <p:cNvSpPr txBox="1"/>
          <p:nvPr/>
        </p:nvSpPr>
        <p:spPr>
          <a:xfrm>
            <a:off x="275713" y="491788"/>
            <a:ext cx="8035408" cy="769441"/>
          </a:xfrm>
          <a:prstGeom prst="rect">
            <a:avLst/>
          </a:prstGeom>
          <a:noFill/>
        </p:spPr>
        <p:txBody>
          <a:bodyPr wrap="square">
            <a:spAutoFit/>
          </a:bodyPr>
          <a:lstStyle/>
          <a:p>
            <a:pPr>
              <a:buClr>
                <a:srgbClr val="00B0F0"/>
              </a:buClr>
              <a:tabLst>
                <a:tab pos="538163" algn="l"/>
              </a:tabLst>
            </a:pPr>
            <a:r>
              <a:rPr lang="es-ES" sz="4400" b="1" dirty="0">
                <a:solidFill>
                  <a:srgbClr val="FFC000"/>
                </a:solidFill>
                <a:effectLst>
                  <a:outerShdw blurRad="38100" dist="38100" dir="2700000" algn="tl">
                    <a:srgbClr val="000000">
                      <a:alpha val="43137"/>
                    </a:srgbClr>
                  </a:outerShdw>
                </a:effectLst>
                <a:latin typeface="Avenir Next LT Pro" panose="020B0504020202020204" pitchFamily="34" charset="0"/>
              </a:rPr>
              <a:t>Retamares</a:t>
            </a:r>
          </a:p>
        </p:txBody>
      </p:sp>
      <p:pic>
        <p:nvPicPr>
          <p:cNvPr id="6" name="Picture 3" descr="C:\Users\Daniel\Desktop\CPP Gestión\logo_CPP_web.png">
            <a:extLst>
              <a:ext uri="{FF2B5EF4-FFF2-40B4-BE49-F238E27FC236}">
                <a16:creationId xmlns:a16="http://schemas.microsoft.com/office/drawing/2014/main" id="{5B9A7866-342F-D764-C650-1C2BC010E446}"/>
              </a:ext>
            </a:extLst>
          </p:cNvPr>
          <p:cNvPicPr>
            <a:picLocks noChangeAspect="1" noChangeArrowheads="1"/>
          </p:cNvPicPr>
          <p:nvPr/>
        </p:nvPicPr>
        <p:blipFill>
          <a:blip r:embed="rId3" cstate="print"/>
          <a:srcRect/>
          <a:stretch>
            <a:fillRect/>
          </a:stretch>
        </p:blipFill>
        <p:spPr bwMode="auto">
          <a:xfrm>
            <a:off x="7092280" y="-367268"/>
            <a:ext cx="1776007" cy="1872208"/>
          </a:xfrm>
          <a:prstGeom prst="rect">
            <a:avLst/>
          </a:prstGeom>
          <a:noFill/>
        </p:spPr>
      </p:pic>
      <p:sp>
        <p:nvSpPr>
          <p:cNvPr id="3" name="CuadroTexto 2">
            <a:extLst>
              <a:ext uri="{FF2B5EF4-FFF2-40B4-BE49-F238E27FC236}">
                <a16:creationId xmlns:a16="http://schemas.microsoft.com/office/drawing/2014/main" id="{B9A643EC-0181-B8E1-349A-8DE6BA00DF2C}"/>
              </a:ext>
            </a:extLst>
          </p:cNvPr>
          <p:cNvSpPr txBox="1"/>
          <p:nvPr/>
        </p:nvSpPr>
        <p:spPr>
          <a:xfrm>
            <a:off x="512633" y="1328915"/>
            <a:ext cx="8118733" cy="2523768"/>
          </a:xfrm>
          <a:prstGeom prst="rect">
            <a:avLst/>
          </a:prstGeom>
          <a:noFill/>
        </p:spPr>
        <p:txBody>
          <a:bodyPr wrap="square">
            <a:spAutoFit/>
          </a:bodyPr>
          <a:lstStyle/>
          <a:p>
            <a:r>
              <a:rPr lang="es-ES" b="1" dirty="0"/>
              <a:t>Audiovisuales</a:t>
            </a:r>
          </a:p>
          <a:p>
            <a:pPr marL="285750" indent="-285750">
              <a:buFont typeface="Arial" panose="020B0604020202020204" pitchFamily="34" charset="0"/>
              <a:buChar char="•"/>
            </a:pPr>
            <a:r>
              <a:rPr lang="es-ES" sz="1400" dirty="0"/>
              <a:t>Proyector y Pantalla LG* 		250 €</a:t>
            </a:r>
          </a:p>
          <a:p>
            <a:pPr marL="285750" indent="-285750">
              <a:buFont typeface="Arial" panose="020B0604020202020204" pitchFamily="34" charset="0"/>
              <a:buChar char="•"/>
            </a:pPr>
            <a:r>
              <a:rPr lang="es-ES" sz="1400" dirty="0"/>
              <a:t>Proyector LG* 			125 €</a:t>
            </a:r>
          </a:p>
          <a:p>
            <a:pPr marL="285750" indent="-285750">
              <a:buFont typeface="Arial" panose="020B0604020202020204" pitchFamily="34" charset="0"/>
              <a:buChar char="•"/>
            </a:pPr>
            <a:r>
              <a:rPr lang="es-ES" sz="1400" dirty="0"/>
              <a:t>Pantalla 300 x 200 			125 €</a:t>
            </a:r>
          </a:p>
          <a:p>
            <a:pPr marL="285750" indent="-285750">
              <a:buFont typeface="Arial" panose="020B0604020202020204" pitchFamily="34" charset="0"/>
              <a:buChar char="•"/>
            </a:pPr>
            <a:r>
              <a:rPr lang="es-ES" sz="1400" dirty="0"/>
              <a:t>Multimedia 5x50” </a:t>
            </a:r>
            <a:r>
              <a:rPr lang="es-ES" sz="1400" dirty="0" err="1"/>
              <a:t>Lightroom</a:t>
            </a:r>
            <a:r>
              <a:rPr lang="es-ES" sz="1400" dirty="0"/>
              <a:t>* 		125 €</a:t>
            </a:r>
          </a:p>
          <a:p>
            <a:pPr marL="285750" indent="-285750">
              <a:buFont typeface="Arial" panose="020B0604020202020204" pitchFamily="34" charset="0"/>
              <a:buChar char="•"/>
            </a:pPr>
            <a:r>
              <a:rPr lang="es-ES" sz="1400" dirty="0" err="1"/>
              <a:t>Flip</a:t>
            </a:r>
            <a:r>
              <a:rPr lang="es-ES" sz="1400" dirty="0"/>
              <a:t>-Chart 			  29 €</a:t>
            </a:r>
          </a:p>
          <a:p>
            <a:pPr marL="285750" indent="-285750">
              <a:buFont typeface="Arial" panose="020B0604020202020204" pitchFamily="34" charset="0"/>
              <a:buChar char="•"/>
            </a:pPr>
            <a:r>
              <a:rPr lang="es-ES" sz="1400" dirty="0"/>
              <a:t>Escenario 400x200x40 cm 		250 €</a:t>
            </a:r>
          </a:p>
          <a:p>
            <a:pPr marL="285750" indent="-285750">
              <a:buFont typeface="Arial" panose="020B0604020202020204" pitchFamily="34" charset="0"/>
              <a:buChar char="•"/>
            </a:pPr>
            <a:r>
              <a:rPr lang="es-ES" sz="1400" dirty="0"/>
              <a:t>Micrófono Inalámbrico </a:t>
            </a:r>
            <a:r>
              <a:rPr lang="es-ES" sz="1400" dirty="0" err="1"/>
              <a:t>Senheisser</a:t>
            </a:r>
            <a:r>
              <a:rPr lang="es-ES" sz="1400" dirty="0"/>
              <a:t>* 	  68 €</a:t>
            </a:r>
          </a:p>
          <a:p>
            <a:pPr marL="285750" indent="-285750">
              <a:buFont typeface="Arial" panose="020B0604020202020204" pitchFamily="34" charset="0"/>
              <a:buChar char="•"/>
            </a:pPr>
            <a:r>
              <a:rPr lang="es-ES" sz="1400" dirty="0"/>
              <a:t>Microfonía Diadema </a:t>
            </a:r>
            <a:r>
              <a:rPr lang="es-ES" sz="1400" dirty="0" err="1"/>
              <a:t>Senheisser</a:t>
            </a:r>
            <a:r>
              <a:rPr lang="es-ES" sz="1400" dirty="0"/>
              <a:t>* 		  68 €</a:t>
            </a:r>
          </a:p>
          <a:p>
            <a:endParaRPr lang="es-ES" sz="1400" dirty="0"/>
          </a:p>
          <a:p>
            <a:r>
              <a:rPr lang="es-ES" sz="1400" dirty="0"/>
              <a:t>* Necesario Técnico Sonido/Audio/Micro 	180€</a:t>
            </a:r>
          </a:p>
        </p:txBody>
      </p:sp>
      <p:sp>
        <p:nvSpPr>
          <p:cNvPr id="12" name="CuadroTexto 11">
            <a:extLst>
              <a:ext uri="{FF2B5EF4-FFF2-40B4-BE49-F238E27FC236}">
                <a16:creationId xmlns:a16="http://schemas.microsoft.com/office/drawing/2014/main" id="{8509C5BE-7BEB-80AE-C721-C1A992A03FF2}"/>
              </a:ext>
            </a:extLst>
          </p:cNvPr>
          <p:cNvSpPr txBox="1"/>
          <p:nvPr/>
        </p:nvSpPr>
        <p:spPr>
          <a:xfrm>
            <a:off x="7403884" y="6279282"/>
            <a:ext cx="1716577" cy="369332"/>
          </a:xfrm>
          <a:prstGeom prst="rect">
            <a:avLst/>
          </a:prstGeom>
          <a:noFill/>
        </p:spPr>
        <p:txBody>
          <a:bodyPr wrap="square" rtlCol="0">
            <a:spAutoFit/>
          </a:bodyPr>
          <a:lstStyle/>
          <a:p>
            <a:r>
              <a:rPr lang="es-ES" dirty="0"/>
              <a:t>IVA no incluido</a:t>
            </a:r>
          </a:p>
        </p:txBody>
      </p:sp>
      <p:pic>
        <p:nvPicPr>
          <p:cNvPr id="7" name="Imagen 6">
            <a:extLst>
              <a:ext uri="{FF2B5EF4-FFF2-40B4-BE49-F238E27FC236}">
                <a16:creationId xmlns:a16="http://schemas.microsoft.com/office/drawing/2014/main" id="{AC9D8F2C-2C7A-4A8D-83D8-2EEE28F7F0F5}"/>
              </a:ext>
            </a:extLst>
          </p:cNvPr>
          <p:cNvPicPr>
            <a:picLocks noChangeAspect="1"/>
          </p:cNvPicPr>
          <p:nvPr/>
        </p:nvPicPr>
        <p:blipFill>
          <a:blip r:embed="rId4"/>
          <a:stretch>
            <a:fillRect/>
          </a:stretch>
        </p:blipFill>
        <p:spPr>
          <a:xfrm>
            <a:off x="5004048" y="1868729"/>
            <a:ext cx="3780802" cy="3780802"/>
          </a:xfrm>
          <a:prstGeom prst="rect">
            <a:avLst/>
          </a:prstGeom>
        </p:spPr>
      </p:pic>
      <p:pic>
        <p:nvPicPr>
          <p:cNvPr id="8" name="Imagen 7">
            <a:extLst>
              <a:ext uri="{FF2B5EF4-FFF2-40B4-BE49-F238E27FC236}">
                <a16:creationId xmlns:a16="http://schemas.microsoft.com/office/drawing/2014/main" id="{73C237CE-B6D0-4E98-A377-3BCC491D3871}"/>
              </a:ext>
            </a:extLst>
          </p:cNvPr>
          <p:cNvPicPr>
            <a:picLocks noChangeAspect="1"/>
          </p:cNvPicPr>
          <p:nvPr/>
        </p:nvPicPr>
        <p:blipFill>
          <a:blip r:embed="rId5"/>
          <a:stretch>
            <a:fillRect/>
          </a:stretch>
        </p:blipFill>
        <p:spPr>
          <a:xfrm>
            <a:off x="827584" y="3957436"/>
            <a:ext cx="4076765" cy="2718842"/>
          </a:xfrm>
          <a:prstGeom prst="rect">
            <a:avLst/>
          </a:prstGeom>
        </p:spPr>
      </p:pic>
      <p:sp>
        <p:nvSpPr>
          <p:cNvPr id="2" name="CuadroTexto 1">
            <a:extLst>
              <a:ext uri="{FF2B5EF4-FFF2-40B4-BE49-F238E27FC236}">
                <a16:creationId xmlns:a16="http://schemas.microsoft.com/office/drawing/2014/main" id="{9CD42EC5-29ED-41D5-B04C-290219EE9D10}"/>
              </a:ext>
            </a:extLst>
          </p:cNvPr>
          <p:cNvSpPr txBox="1"/>
          <p:nvPr/>
        </p:nvSpPr>
        <p:spPr>
          <a:xfrm>
            <a:off x="4211960" y="332656"/>
            <a:ext cx="2592288" cy="923330"/>
          </a:xfrm>
          <a:prstGeom prst="rect">
            <a:avLst/>
          </a:prstGeom>
          <a:noFill/>
        </p:spPr>
        <p:txBody>
          <a:bodyPr wrap="square" rtlCol="0">
            <a:spAutoFit/>
          </a:bodyPr>
          <a:lstStyle/>
          <a:p>
            <a:r>
              <a:rPr lang="es-ES" b="1" dirty="0">
                <a:solidFill>
                  <a:srgbClr val="FF0000"/>
                </a:solidFill>
              </a:rPr>
              <a:t>Me confirma que los audiovisuales los podemos llevar nosotros</a:t>
            </a:r>
          </a:p>
        </p:txBody>
      </p:sp>
    </p:spTree>
    <p:extLst>
      <p:ext uri="{BB962C8B-B14F-4D97-AF65-F5344CB8AC3E}">
        <p14:creationId xmlns:p14="http://schemas.microsoft.com/office/powerpoint/2010/main" val="40864995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uadroTexto 9">
            <a:extLst>
              <a:ext uri="{FF2B5EF4-FFF2-40B4-BE49-F238E27FC236}">
                <a16:creationId xmlns:a16="http://schemas.microsoft.com/office/drawing/2014/main" id="{98688DBA-6F44-4797-A48D-C85CA61F5118}"/>
              </a:ext>
            </a:extLst>
          </p:cNvPr>
          <p:cNvSpPr txBox="1"/>
          <p:nvPr/>
        </p:nvSpPr>
        <p:spPr>
          <a:xfrm>
            <a:off x="275713" y="491788"/>
            <a:ext cx="8035408" cy="769441"/>
          </a:xfrm>
          <a:prstGeom prst="rect">
            <a:avLst/>
          </a:prstGeom>
          <a:noFill/>
        </p:spPr>
        <p:txBody>
          <a:bodyPr wrap="square">
            <a:spAutoFit/>
          </a:bodyPr>
          <a:lstStyle/>
          <a:p>
            <a:pPr>
              <a:buClr>
                <a:srgbClr val="00B0F0"/>
              </a:buClr>
              <a:tabLst>
                <a:tab pos="538163" algn="l"/>
              </a:tabLst>
            </a:pPr>
            <a:r>
              <a:rPr lang="es-ES" sz="4400" b="1" dirty="0">
                <a:solidFill>
                  <a:srgbClr val="FFC000"/>
                </a:solidFill>
                <a:effectLst>
                  <a:outerShdw blurRad="38100" dist="38100" dir="2700000" algn="tl">
                    <a:srgbClr val="000000">
                      <a:alpha val="43137"/>
                    </a:srgbClr>
                  </a:outerShdw>
                </a:effectLst>
                <a:latin typeface="Avenir Next LT Pro" panose="020B0504020202020204" pitchFamily="34" charset="0"/>
              </a:rPr>
              <a:t>Retamares</a:t>
            </a:r>
          </a:p>
        </p:txBody>
      </p:sp>
      <p:pic>
        <p:nvPicPr>
          <p:cNvPr id="6" name="Picture 3" descr="C:\Users\Daniel\Desktop\CPP Gestión\logo_CPP_web.png">
            <a:extLst>
              <a:ext uri="{FF2B5EF4-FFF2-40B4-BE49-F238E27FC236}">
                <a16:creationId xmlns:a16="http://schemas.microsoft.com/office/drawing/2014/main" id="{5B9A7866-342F-D764-C650-1C2BC010E446}"/>
              </a:ext>
            </a:extLst>
          </p:cNvPr>
          <p:cNvPicPr>
            <a:picLocks noChangeAspect="1" noChangeArrowheads="1"/>
          </p:cNvPicPr>
          <p:nvPr/>
        </p:nvPicPr>
        <p:blipFill>
          <a:blip r:embed="rId3" cstate="print"/>
          <a:srcRect/>
          <a:stretch>
            <a:fillRect/>
          </a:stretch>
        </p:blipFill>
        <p:spPr bwMode="auto">
          <a:xfrm>
            <a:off x="7092280" y="-367268"/>
            <a:ext cx="1776007" cy="1872208"/>
          </a:xfrm>
          <a:prstGeom prst="rect">
            <a:avLst/>
          </a:prstGeom>
          <a:noFill/>
        </p:spPr>
      </p:pic>
      <p:sp>
        <p:nvSpPr>
          <p:cNvPr id="3" name="CuadroTexto 2">
            <a:extLst>
              <a:ext uri="{FF2B5EF4-FFF2-40B4-BE49-F238E27FC236}">
                <a16:creationId xmlns:a16="http://schemas.microsoft.com/office/drawing/2014/main" id="{B9A643EC-0181-B8E1-349A-8DE6BA00DF2C}"/>
              </a:ext>
            </a:extLst>
          </p:cNvPr>
          <p:cNvSpPr txBox="1"/>
          <p:nvPr/>
        </p:nvSpPr>
        <p:spPr>
          <a:xfrm>
            <a:off x="340706" y="1838196"/>
            <a:ext cx="8118733" cy="923330"/>
          </a:xfrm>
          <a:prstGeom prst="rect">
            <a:avLst/>
          </a:prstGeom>
          <a:noFill/>
        </p:spPr>
        <p:txBody>
          <a:bodyPr wrap="square">
            <a:spAutoFit/>
          </a:bodyPr>
          <a:lstStyle/>
          <a:p>
            <a:pPr marL="285750" indent="-285750">
              <a:buFont typeface="Arial" panose="020B0604020202020204" pitchFamily="34" charset="0"/>
              <a:buChar char="•"/>
            </a:pPr>
            <a:r>
              <a:rPr lang="es-ES" dirty="0" err="1"/>
              <a:t>Coffee</a:t>
            </a:r>
            <a:r>
              <a:rPr lang="es-ES" dirty="0"/>
              <a:t> Premium				15 €/</a:t>
            </a:r>
            <a:r>
              <a:rPr lang="es-ES" dirty="0" err="1"/>
              <a:t>pax</a:t>
            </a:r>
            <a:endParaRPr lang="es-ES" dirty="0"/>
          </a:p>
          <a:p>
            <a:pPr marL="285750" indent="-285750">
              <a:buFont typeface="Arial" panose="020B0604020202020204" pitchFamily="34" charset="0"/>
              <a:buChar char="•"/>
            </a:pPr>
            <a:r>
              <a:rPr lang="es-ES" dirty="0"/>
              <a:t>Almuerzo cóctel Art Gourmet Reforzado	59 €/</a:t>
            </a:r>
            <a:r>
              <a:rPr lang="es-ES" dirty="0" err="1"/>
              <a:t>pax</a:t>
            </a:r>
            <a:endParaRPr lang="es-ES" dirty="0"/>
          </a:p>
          <a:p>
            <a:pPr marL="285750" indent="-285750">
              <a:buFont typeface="Arial" panose="020B0604020202020204" pitchFamily="34" charset="0"/>
              <a:buChar char="•"/>
            </a:pPr>
            <a:r>
              <a:rPr lang="es-ES" dirty="0"/>
              <a:t>Almuerzo cóctel Premium Reforzado	52 €/</a:t>
            </a:r>
            <a:r>
              <a:rPr lang="es-ES" dirty="0" err="1"/>
              <a:t>pax</a:t>
            </a:r>
            <a:endParaRPr lang="es-ES" dirty="0"/>
          </a:p>
        </p:txBody>
      </p:sp>
      <p:sp>
        <p:nvSpPr>
          <p:cNvPr id="12" name="CuadroTexto 11">
            <a:extLst>
              <a:ext uri="{FF2B5EF4-FFF2-40B4-BE49-F238E27FC236}">
                <a16:creationId xmlns:a16="http://schemas.microsoft.com/office/drawing/2014/main" id="{8509C5BE-7BEB-80AE-C721-C1A992A03FF2}"/>
              </a:ext>
            </a:extLst>
          </p:cNvPr>
          <p:cNvSpPr txBox="1"/>
          <p:nvPr/>
        </p:nvSpPr>
        <p:spPr>
          <a:xfrm>
            <a:off x="755576" y="6257460"/>
            <a:ext cx="1716577" cy="369332"/>
          </a:xfrm>
          <a:prstGeom prst="rect">
            <a:avLst/>
          </a:prstGeom>
          <a:noFill/>
        </p:spPr>
        <p:txBody>
          <a:bodyPr wrap="square" rtlCol="0">
            <a:spAutoFit/>
          </a:bodyPr>
          <a:lstStyle/>
          <a:p>
            <a:r>
              <a:rPr lang="es-ES" dirty="0"/>
              <a:t>IVA no incluido</a:t>
            </a:r>
          </a:p>
        </p:txBody>
      </p:sp>
      <p:pic>
        <p:nvPicPr>
          <p:cNvPr id="4" name="Imagen 3">
            <a:extLst>
              <a:ext uri="{FF2B5EF4-FFF2-40B4-BE49-F238E27FC236}">
                <a16:creationId xmlns:a16="http://schemas.microsoft.com/office/drawing/2014/main" id="{C129251B-98AE-4369-98E0-0B3263ED2DF8}"/>
              </a:ext>
            </a:extLst>
          </p:cNvPr>
          <p:cNvPicPr>
            <a:picLocks noChangeAspect="1"/>
          </p:cNvPicPr>
          <p:nvPr/>
        </p:nvPicPr>
        <p:blipFill>
          <a:blip r:embed="rId4"/>
          <a:stretch>
            <a:fillRect/>
          </a:stretch>
        </p:blipFill>
        <p:spPr>
          <a:xfrm>
            <a:off x="192218" y="3412480"/>
            <a:ext cx="4076102" cy="2583528"/>
          </a:xfrm>
          <a:prstGeom prst="rect">
            <a:avLst/>
          </a:prstGeom>
        </p:spPr>
      </p:pic>
      <p:pic>
        <p:nvPicPr>
          <p:cNvPr id="5" name="Imagen 4">
            <a:extLst>
              <a:ext uri="{FF2B5EF4-FFF2-40B4-BE49-F238E27FC236}">
                <a16:creationId xmlns:a16="http://schemas.microsoft.com/office/drawing/2014/main" id="{11DE64DC-BE59-4970-B878-72E614A1AFD2}"/>
              </a:ext>
            </a:extLst>
          </p:cNvPr>
          <p:cNvPicPr>
            <a:picLocks noChangeAspect="1"/>
          </p:cNvPicPr>
          <p:nvPr/>
        </p:nvPicPr>
        <p:blipFill>
          <a:blip r:embed="rId5"/>
          <a:stretch>
            <a:fillRect/>
          </a:stretch>
        </p:blipFill>
        <p:spPr>
          <a:xfrm>
            <a:off x="4400073" y="3603754"/>
            <a:ext cx="4531209" cy="3021916"/>
          </a:xfrm>
          <a:prstGeom prst="rect">
            <a:avLst/>
          </a:prstGeom>
        </p:spPr>
      </p:pic>
    </p:spTree>
    <p:extLst>
      <p:ext uri="{BB962C8B-B14F-4D97-AF65-F5344CB8AC3E}">
        <p14:creationId xmlns:p14="http://schemas.microsoft.com/office/powerpoint/2010/main" val="30151050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uadroTexto 9">
            <a:extLst>
              <a:ext uri="{FF2B5EF4-FFF2-40B4-BE49-F238E27FC236}">
                <a16:creationId xmlns:a16="http://schemas.microsoft.com/office/drawing/2014/main" id="{98688DBA-6F44-4797-A48D-C85CA61F5118}"/>
              </a:ext>
            </a:extLst>
          </p:cNvPr>
          <p:cNvSpPr txBox="1"/>
          <p:nvPr/>
        </p:nvSpPr>
        <p:spPr>
          <a:xfrm>
            <a:off x="275713" y="491788"/>
            <a:ext cx="8035408" cy="769441"/>
          </a:xfrm>
          <a:prstGeom prst="rect">
            <a:avLst/>
          </a:prstGeom>
          <a:noFill/>
        </p:spPr>
        <p:txBody>
          <a:bodyPr wrap="square">
            <a:spAutoFit/>
          </a:bodyPr>
          <a:lstStyle/>
          <a:p>
            <a:pPr>
              <a:buClr>
                <a:srgbClr val="00B0F0"/>
              </a:buClr>
              <a:tabLst>
                <a:tab pos="538163" algn="l"/>
              </a:tabLst>
            </a:pPr>
            <a:r>
              <a:rPr lang="es-ES" sz="4400" b="1" dirty="0">
                <a:solidFill>
                  <a:srgbClr val="FFC000"/>
                </a:solidFill>
                <a:effectLst>
                  <a:outerShdw blurRad="38100" dist="38100" dir="2700000" algn="tl">
                    <a:srgbClr val="000000">
                      <a:alpha val="43137"/>
                    </a:srgbClr>
                  </a:outerShdw>
                </a:effectLst>
                <a:latin typeface="Avenir Next LT Pro" panose="020B0504020202020204" pitchFamily="34" charset="0"/>
              </a:rPr>
              <a:t>Retamares</a:t>
            </a:r>
          </a:p>
        </p:txBody>
      </p:sp>
      <p:pic>
        <p:nvPicPr>
          <p:cNvPr id="6" name="Picture 3" descr="C:\Users\Daniel\Desktop\CPP Gestión\logo_CPP_web.png">
            <a:extLst>
              <a:ext uri="{FF2B5EF4-FFF2-40B4-BE49-F238E27FC236}">
                <a16:creationId xmlns:a16="http://schemas.microsoft.com/office/drawing/2014/main" id="{5B9A7866-342F-D764-C650-1C2BC010E446}"/>
              </a:ext>
            </a:extLst>
          </p:cNvPr>
          <p:cNvPicPr>
            <a:picLocks noChangeAspect="1" noChangeArrowheads="1"/>
          </p:cNvPicPr>
          <p:nvPr/>
        </p:nvPicPr>
        <p:blipFill>
          <a:blip r:embed="rId3" cstate="print"/>
          <a:srcRect/>
          <a:stretch>
            <a:fillRect/>
          </a:stretch>
        </p:blipFill>
        <p:spPr bwMode="auto">
          <a:xfrm>
            <a:off x="7092280" y="-367268"/>
            <a:ext cx="1776007" cy="1872208"/>
          </a:xfrm>
          <a:prstGeom prst="rect">
            <a:avLst/>
          </a:prstGeom>
          <a:noFill/>
        </p:spPr>
      </p:pic>
      <p:sp>
        <p:nvSpPr>
          <p:cNvPr id="3" name="CuadroTexto 2">
            <a:extLst>
              <a:ext uri="{FF2B5EF4-FFF2-40B4-BE49-F238E27FC236}">
                <a16:creationId xmlns:a16="http://schemas.microsoft.com/office/drawing/2014/main" id="{B9A643EC-0181-B8E1-349A-8DE6BA00DF2C}"/>
              </a:ext>
            </a:extLst>
          </p:cNvPr>
          <p:cNvSpPr txBox="1"/>
          <p:nvPr/>
        </p:nvSpPr>
        <p:spPr>
          <a:xfrm>
            <a:off x="269689" y="1557590"/>
            <a:ext cx="8850771" cy="1446550"/>
          </a:xfrm>
          <a:prstGeom prst="rect">
            <a:avLst/>
          </a:prstGeom>
          <a:noFill/>
        </p:spPr>
        <p:txBody>
          <a:bodyPr wrap="square">
            <a:spAutoFit/>
          </a:bodyPr>
          <a:lstStyle/>
          <a:p>
            <a:r>
              <a:rPr lang="es-ES" b="1" dirty="0"/>
              <a:t>Varios</a:t>
            </a:r>
          </a:p>
          <a:p>
            <a:pPr marL="285750" indent="-285750">
              <a:buFont typeface="Arial" panose="020B0604020202020204" pitchFamily="34" charset="0"/>
              <a:buChar char="•"/>
            </a:pPr>
            <a:r>
              <a:rPr lang="es-ES" sz="1400" dirty="0"/>
              <a:t>Barra Libre Primeras Marcas </a:t>
            </a:r>
            <a:r>
              <a:rPr lang="es-ES" sz="1400" dirty="0" err="1"/>
              <a:t>Pernod</a:t>
            </a:r>
            <a:r>
              <a:rPr lang="es-ES" sz="1400" dirty="0"/>
              <a:t> Ricard Tarifa 	15 €/</a:t>
            </a:r>
            <a:r>
              <a:rPr lang="es-ES" sz="1400" dirty="0" err="1"/>
              <a:t>pax</a:t>
            </a:r>
            <a:r>
              <a:rPr lang="es-ES" sz="1400" dirty="0"/>
              <a:t>/hora</a:t>
            </a:r>
          </a:p>
          <a:p>
            <a:r>
              <a:rPr lang="es-ES" sz="1400" dirty="0"/>
              <a:t>        Mínimo 2 horas. Hasta las 5.30 am</a:t>
            </a:r>
          </a:p>
          <a:p>
            <a:pPr marL="285750" indent="-285750">
              <a:buFont typeface="Arial" panose="020B0604020202020204" pitchFamily="34" charset="0"/>
              <a:buChar char="•"/>
            </a:pPr>
            <a:r>
              <a:rPr lang="es-ES" sz="1400" dirty="0"/>
              <a:t>Isla de Champagne G.H. </a:t>
            </a:r>
            <a:r>
              <a:rPr lang="es-ES" sz="1400" dirty="0" err="1"/>
              <a:t>Mumm</a:t>
            </a:r>
            <a:r>
              <a:rPr lang="es-ES" sz="1400" dirty="0"/>
              <a:t> Tarifa 		52 €</a:t>
            </a:r>
          </a:p>
          <a:p>
            <a:pPr marL="285750" indent="-285750">
              <a:buFont typeface="Arial" panose="020B0604020202020204" pitchFamily="34" charset="0"/>
              <a:buChar char="•"/>
            </a:pPr>
            <a:r>
              <a:rPr lang="es-ES" sz="1400" dirty="0"/>
              <a:t>Isla de Champagne Perrier-</a:t>
            </a:r>
            <a:r>
              <a:rPr lang="es-ES" sz="1400" dirty="0" err="1"/>
              <a:t>Jouët</a:t>
            </a:r>
            <a:r>
              <a:rPr lang="es-ES" sz="1400" dirty="0"/>
              <a:t> Tarifa 		56 €</a:t>
            </a:r>
          </a:p>
          <a:p>
            <a:pPr marL="285750" indent="-285750">
              <a:buFont typeface="Arial" panose="020B0604020202020204" pitchFamily="34" charset="0"/>
              <a:buChar char="•"/>
            </a:pPr>
            <a:r>
              <a:rPr lang="es-ES" sz="1400" dirty="0" err="1"/>
              <a:t>Kumo</a:t>
            </a:r>
            <a:r>
              <a:rPr lang="es-ES" sz="1400" dirty="0"/>
              <a:t> </a:t>
            </a:r>
            <a:r>
              <a:rPr lang="es-ES" sz="1400" dirty="0" err="1"/>
              <a:t>Experience</a:t>
            </a:r>
            <a:r>
              <a:rPr lang="es-ES" sz="1400" dirty="0"/>
              <a:t> Tarifa 			18 €</a:t>
            </a:r>
          </a:p>
        </p:txBody>
      </p:sp>
      <p:sp>
        <p:nvSpPr>
          <p:cNvPr id="12" name="CuadroTexto 11">
            <a:extLst>
              <a:ext uri="{FF2B5EF4-FFF2-40B4-BE49-F238E27FC236}">
                <a16:creationId xmlns:a16="http://schemas.microsoft.com/office/drawing/2014/main" id="{8509C5BE-7BEB-80AE-C721-C1A992A03FF2}"/>
              </a:ext>
            </a:extLst>
          </p:cNvPr>
          <p:cNvSpPr txBox="1"/>
          <p:nvPr/>
        </p:nvSpPr>
        <p:spPr>
          <a:xfrm>
            <a:off x="7403884" y="6279282"/>
            <a:ext cx="1716577" cy="369332"/>
          </a:xfrm>
          <a:prstGeom prst="rect">
            <a:avLst/>
          </a:prstGeom>
          <a:noFill/>
        </p:spPr>
        <p:txBody>
          <a:bodyPr wrap="square" rtlCol="0">
            <a:spAutoFit/>
          </a:bodyPr>
          <a:lstStyle/>
          <a:p>
            <a:r>
              <a:rPr lang="es-ES" dirty="0"/>
              <a:t>IVA no incluido</a:t>
            </a:r>
          </a:p>
        </p:txBody>
      </p:sp>
      <p:pic>
        <p:nvPicPr>
          <p:cNvPr id="2" name="Imagen 1">
            <a:extLst>
              <a:ext uri="{FF2B5EF4-FFF2-40B4-BE49-F238E27FC236}">
                <a16:creationId xmlns:a16="http://schemas.microsoft.com/office/drawing/2014/main" id="{7DA2C475-123A-42EB-926B-4F3E72E03083}"/>
              </a:ext>
            </a:extLst>
          </p:cNvPr>
          <p:cNvPicPr>
            <a:picLocks noChangeAspect="1"/>
          </p:cNvPicPr>
          <p:nvPr/>
        </p:nvPicPr>
        <p:blipFill>
          <a:blip r:embed="rId4"/>
          <a:stretch>
            <a:fillRect/>
          </a:stretch>
        </p:blipFill>
        <p:spPr>
          <a:xfrm>
            <a:off x="269688" y="3438128"/>
            <a:ext cx="4302312" cy="2869263"/>
          </a:xfrm>
          <a:prstGeom prst="rect">
            <a:avLst/>
          </a:prstGeom>
        </p:spPr>
      </p:pic>
      <p:sp>
        <p:nvSpPr>
          <p:cNvPr id="11" name="CuadroTexto 10">
            <a:extLst>
              <a:ext uri="{FF2B5EF4-FFF2-40B4-BE49-F238E27FC236}">
                <a16:creationId xmlns:a16="http://schemas.microsoft.com/office/drawing/2014/main" id="{648E2C08-8681-4E9E-981C-7EDCC9E14946}"/>
              </a:ext>
            </a:extLst>
          </p:cNvPr>
          <p:cNvSpPr txBox="1"/>
          <p:nvPr/>
        </p:nvSpPr>
        <p:spPr>
          <a:xfrm>
            <a:off x="4695074" y="3536097"/>
            <a:ext cx="3816424" cy="2000548"/>
          </a:xfrm>
          <a:prstGeom prst="rect">
            <a:avLst/>
          </a:prstGeom>
          <a:noFill/>
        </p:spPr>
        <p:txBody>
          <a:bodyPr wrap="square">
            <a:spAutoFit/>
          </a:bodyPr>
          <a:lstStyle/>
          <a:p>
            <a:endParaRPr lang="es-ES" dirty="0"/>
          </a:p>
          <a:p>
            <a:pPr marL="285750" indent="-285750">
              <a:buFont typeface="Arial" panose="020B0604020202020204" pitchFamily="34" charset="0"/>
              <a:buChar char="•"/>
            </a:pPr>
            <a:r>
              <a:rPr lang="es-ES" sz="1400" dirty="0"/>
              <a:t>Premio Nacional de Gastronomía.</a:t>
            </a:r>
          </a:p>
          <a:p>
            <a:pPr marL="285750" indent="-285750">
              <a:buFont typeface="Arial" panose="020B0604020202020204" pitchFamily="34" charset="0"/>
              <a:buChar char="•"/>
            </a:pPr>
            <a:r>
              <a:rPr lang="es-ES" sz="1400" dirty="0"/>
              <a:t>Según la crítica 2014 " Las Mejores Vistas de la Comunidad de Madrid“.</a:t>
            </a:r>
          </a:p>
          <a:p>
            <a:pPr marL="285750" indent="-285750">
              <a:buFont typeface="Arial" panose="020B0604020202020204" pitchFamily="34" charset="0"/>
              <a:buChar char="•"/>
            </a:pPr>
            <a:r>
              <a:rPr lang="es-ES" sz="1400" dirty="0"/>
              <a:t>Certificado Excelencia TripAdvisor Años 2014, 2015, 2016, 2017, 2018, 2019, 2020 y 2021</a:t>
            </a:r>
          </a:p>
          <a:p>
            <a:pPr marL="285750" indent="-285750">
              <a:buFont typeface="Arial" panose="020B0604020202020204" pitchFamily="34" charset="0"/>
              <a:buChar char="•"/>
            </a:pPr>
            <a:r>
              <a:rPr lang="es-ES" sz="1400" dirty="0"/>
              <a:t>Posición 2 de 13.852 Restaurantes en la Comunidad </a:t>
            </a:r>
            <a:r>
              <a:rPr lang="es-ES" dirty="0"/>
              <a:t>de </a:t>
            </a:r>
            <a:r>
              <a:rPr lang="es-ES" sz="1400" dirty="0"/>
              <a:t>Madrid - 1 Mayo 2020</a:t>
            </a:r>
          </a:p>
        </p:txBody>
      </p:sp>
    </p:spTree>
    <p:extLst>
      <p:ext uri="{BB962C8B-B14F-4D97-AF65-F5344CB8AC3E}">
        <p14:creationId xmlns:p14="http://schemas.microsoft.com/office/powerpoint/2010/main" val="1094013717"/>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21979</TotalTime>
  <Words>1212</Words>
  <Application>Microsoft Office PowerPoint</Application>
  <PresentationFormat>Presentación en pantalla (4:3)</PresentationFormat>
  <Paragraphs>182</Paragraphs>
  <Slides>19</Slides>
  <Notes>18</Notes>
  <HiddenSlides>0</HiddenSlides>
  <MMClips>0</MMClips>
  <ScaleCrop>false</ScaleCrop>
  <HeadingPairs>
    <vt:vector size="6" baseType="variant">
      <vt:variant>
        <vt:lpstr>Fuentes usadas</vt:lpstr>
      </vt:variant>
      <vt:variant>
        <vt:i4>5</vt:i4>
      </vt:variant>
      <vt:variant>
        <vt:lpstr>Tema</vt:lpstr>
      </vt:variant>
      <vt:variant>
        <vt:i4>1</vt:i4>
      </vt:variant>
      <vt:variant>
        <vt:lpstr>Títulos de diapositiva</vt:lpstr>
      </vt:variant>
      <vt:variant>
        <vt:i4>19</vt:i4>
      </vt:variant>
    </vt:vector>
  </HeadingPairs>
  <TitlesOfParts>
    <vt:vector size="25" baseType="lpstr">
      <vt:lpstr>Aptos SemiBold</vt:lpstr>
      <vt:lpstr>Arial</vt:lpstr>
      <vt:lpstr>Avenir Next LT Pro</vt:lpstr>
      <vt:lpstr>Calibri</vt:lpstr>
      <vt:lpstr>Gill Sans MT Condensed</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Usuario de Windows</dc:creator>
  <cp:lastModifiedBy>carmen@cpp-publicidad.com</cp:lastModifiedBy>
  <cp:revision>201</cp:revision>
  <dcterms:created xsi:type="dcterms:W3CDTF">2009-10-07T09:39:45Z</dcterms:created>
  <dcterms:modified xsi:type="dcterms:W3CDTF">2024-02-28T08:49:27Z</dcterms:modified>
</cp:coreProperties>
</file>